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notesSlides/notesSlide30.xml" ContentType="application/vnd.openxmlformats-officedocument.presentationml.notesSlide+xml"/>
  <Override PartName="/ppt/tags/tag44.xml" ContentType="application/vnd.openxmlformats-officedocument.presentationml.tags+xml"/>
  <Override PartName="/ppt/notesSlides/notesSlide31.xml" ContentType="application/vnd.openxmlformats-officedocument.presentationml.notesSlide+xml"/>
  <Override PartName="/ppt/tags/tag45.xml" ContentType="application/vnd.openxmlformats-officedocument.presentationml.tags+xml"/>
  <Override PartName="/ppt/notesSlides/notesSlide32.xml" ContentType="application/vnd.openxmlformats-officedocument.presentationml.notesSlide+xml"/>
  <Override PartName="/ppt/tags/tag46.xml" ContentType="application/vnd.openxmlformats-officedocument.presentationml.tags+xml"/>
  <Override PartName="/ppt/notesSlides/notesSlide33.xml" ContentType="application/vnd.openxmlformats-officedocument.presentationml.notesSlide+xml"/>
  <Override PartName="/ppt/tags/tag4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9.xml" ContentType="application/vnd.openxmlformats-officedocument.presentationml.notesSlide+xml"/>
  <Override PartName="/ppt/tags/tag60.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notesSlides/notesSlide51.xml" ContentType="application/vnd.openxmlformats-officedocument.presentationml.notesSlide+xml"/>
  <Override PartName="/ppt/tags/tag62.xml" ContentType="application/vnd.openxmlformats-officedocument.presentationml.tags+xml"/>
  <Override PartName="/ppt/notesSlides/notesSlide52.xml" ContentType="application/vnd.openxmlformats-officedocument.presentationml.notesSlide+xml"/>
  <Override PartName="/ppt/tags/tag63.xml" ContentType="application/vnd.openxmlformats-officedocument.presentationml.tags+xml"/>
  <Override PartName="/ppt/notesSlides/notesSlide5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5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56.xml" ContentType="application/vnd.openxmlformats-officedocument.presentationml.notesSlide+xml"/>
  <Override PartName="/ppt/tags/tag79.xml" ContentType="application/vnd.openxmlformats-officedocument.presentationml.tags+xml"/>
  <Override PartName="/ppt/notesSlides/notesSlide57.xml" ContentType="application/vnd.openxmlformats-officedocument.presentationml.notesSlide+xml"/>
  <Override PartName="/ppt/tags/tag80.xml" ContentType="application/vnd.openxmlformats-officedocument.presentationml.tags+xml"/>
  <Override PartName="/ppt/notesSlides/notesSlide5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5.xml" ContentType="application/vnd.openxmlformats-officedocument.presentationml.notesSlide+xml"/>
  <Override PartName="/ppt/tags/tag101.xml" ContentType="application/vnd.openxmlformats-officedocument.presentationml.tags+xml"/>
  <Override PartName="/ppt/notesSlides/notesSlide66.xml" ContentType="application/vnd.openxmlformats-officedocument.presentationml.notesSlide+xml"/>
  <Override PartName="/ppt/tags/tag102.xml" ContentType="application/vnd.openxmlformats-officedocument.presentationml.tags+xml"/>
  <Override PartName="/ppt/notesSlides/notesSlide67.xml" ContentType="application/vnd.openxmlformats-officedocument.presentationml.notesSlide+xml"/>
  <Override PartName="/ppt/tags/tag103.xml" ContentType="application/vnd.openxmlformats-officedocument.presentationml.tags+xml"/>
  <Override PartName="/ppt/notesSlides/notesSlide68.xml" ContentType="application/vnd.openxmlformats-officedocument.presentationml.notesSlide+xml"/>
  <Override PartName="/ppt/tags/tag104.xml" ContentType="application/vnd.openxmlformats-officedocument.presentationml.tags+xml"/>
  <Override PartName="/ppt/notesSlides/notesSlide69.xml" ContentType="application/vnd.openxmlformats-officedocument.presentationml.notesSlide+xml"/>
  <Override PartName="/ppt/tags/tag105.xml" ContentType="application/vnd.openxmlformats-officedocument.presentationml.tags+xml"/>
  <Override PartName="/ppt/notesSlides/notesSlide70.xml" ContentType="application/vnd.openxmlformats-officedocument.presentationml.notesSlide+xml"/>
  <Override PartName="/ppt/tags/tag106.xml" ContentType="application/vnd.openxmlformats-officedocument.presentationml.tags+xml"/>
  <Override PartName="/ppt/notesSlides/notesSlide71.xml" ContentType="application/vnd.openxmlformats-officedocument.presentationml.notesSlide+xml"/>
  <Override PartName="/ppt/tags/tag107.xml" ContentType="application/vnd.openxmlformats-officedocument.presentationml.tags+xml"/>
  <Override PartName="/ppt/notesSlides/notesSlide72.xml" ContentType="application/vnd.openxmlformats-officedocument.presentationml.notesSlide+xml"/>
  <Override PartName="/ppt/tags/tag108.xml" ContentType="application/vnd.openxmlformats-officedocument.presentationml.tags+xml"/>
  <Override PartName="/ppt/notesSlides/notesSlide7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74.xml" ContentType="application/vnd.openxmlformats-officedocument.presentationml.notesSlide+xml"/>
  <Override PartName="/ppt/tags/tag111.xml" ContentType="application/vnd.openxmlformats-officedocument.presentationml.tags+xml"/>
  <Override PartName="/ppt/notesSlides/notesSlide75.xml" ContentType="application/vnd.openxmlformats-officedocument.presentationml.notesSlide+xml"/>
  <Override PartName="/ppt/tags/tag112.xml" ContentType="application/vnd.openxmlformats-officedocument.presentationml.tags+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3.xml" ContentType="application/vnd.openxmlformats-officedocument.presentationml.tags+xml"/>
  <Override PartName="/ppt/tags/tag114.xml" ContentType="application/vnd.openxmlformats-officedocument.presentationml.tags+xml"/>
  <Override PartName="/ppt/notesSlides/notesSlide77.xml" ContentType="application/vnd.openxmlformats-officedocument.presentationml.notesSlide+xml"/>
  <Override PartName="/ppt/tags/tag115.xml" ContentType="application/vnd.openxmlformats-officedocument.presentationml.tags+xml"/>
  <Override PartName="/ppt/notesSlides/notesSlide7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79.xml" ContentType="application/vnd.openxmlformats-officedocument.presentationml.notesSlide+xml"/>
  <Override PartName="/ppt/tags/tag122.xml" ContentType="application/vnd.openxmlformats-officedocument.presentationml.tags+xml"/>
  <Override PartName="/ppt/notesSlides/notesSlide80.xml" ContentType="application/vnd.openxmlformats-officedocument.presentationml.notesSlide+xml"/>
  <Override PartName="/ppt/tags/tag123.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24.xml" ContentType="application/vnd.openxmlformats-officedocument.presentationml.tags+xml"/>
  <Override PartName="/ppt/notesSlides/notesSlide84.xml" ContentType="application/vnd.openxmlformats-officedocument.presentationml.notesSlide+xml"/>
  <Override PartName="/ppt/tags/tag125.xml" ContentType="application/vnd.openxmlformats-officedocument.presentationml.tags+xml"/>
  <Override PartName="/ppt/notesSlides/notesSlide8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86.xml" ContentType="application/vnd.openxmlformats-officedocument.presentationml.notesSlide+xml"/>
  <Override PartName="/ppt/tags/tag135.xml" ContentType="application/vnd.openxmlformats-officedocument.presentationml.tags+xml"/>
  <Override PartName="/ppt/notesSlides/notesSlide87.xml" ContentType="application/vnd.openxmlformats-officedocument.presentationml.notesSlide+xml"/>
  <Override PartName="/ppt/tags/tag136.xml" ContentType="application/vnd.openxmlformats-officedocument.presentationml.tags+xml"/>
  <Override PartName="/ppt/notesSlides/notesSlide8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8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44.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145.xml" ContentType="application/vnd.openxmlformats-officedocument.presentationml.tags+xml"/>
  <Override PartName="/ppt/notesSlides/notesSlide94.xml" ContentType="application/vnd.openxmlformats-officedocument.presentationml.notesSlide+xml"/>
  <Override PartName="/ppt/tags/tag146.xml" ContentType="application/vnd.openxmlformats-officedocument.presentationml.tags+xml"/>
  <Override PartName="/ppt/notesSlides/notesSlide95.xml" ContentType="application/vnd.openxmlformats-officedocument.presentationml.notesSlide+xml"/>
  <Override PartName="/ppt/tags/tag147.xml" ContentType="application/vnd.openxmlformats-officedocument.presentationml.tags+xml"/>
  <Override PartName="/ppt/notesSlides/notesSlide96.xml" ContentType="application/vnd.openxmlformats-officedocument.presentationml.notesSlide+xml"/>
  <Override PartName="/ppt/tags/tag148.xml" ContentType="application/vnd.openxmlformats-officedocument.presentationml.tags+xml"/>
  <Override PartName="/ppt/notesSlides/notesSlide9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handoutMasterIdLst>
    <p:handoutMasterId r:id="rId188"/>
  </p:handoutMasterIdLst>
  <p:sldIdLst>
    <p:sldId id="1530" r:id="rId2"/>
    <p:sldId id="1511" r:id="rId3"/>
    <p:sldId id="958" r:id="rId4"/>
    <p:sldId id="936" r:id="rId5"/>
    <p:sldId id="937" r:id="rId6"/>
    <p:sldId id="938" r:id="rId7"/>
    <p:sldId id="1542" r:id="rId8"/>
    <p:sldId id="939" r:id="rId9"/>
    <p:sldId id="940" r:id="rId10"/>
    <p:sldId id="1543" r:id="rId11"/>
    <p:sldId id="959" r:id="rId12"/>
    <p:sldId id="1544" r:id="rId13"/>
    <p:sldId id="941" r:id="rId14"/>
    <p:sldId id="1545" r:id="rId15"/>
    <p:sldId id="1546" r:id="rId16"/>
    <p:sldId id="1547" r:id="rId17"/>
    <p:sldId id="1548" r:id="rId18"/>
    <p:sldId id="1549" r:id="rId19"/>
    <p:sldId id="943" r:id="rId20"/>
    <p:sldId id="1410" r:id="rId21"/>
    <p:sldId id="1020" r:id="rId22"/>
    <p:sldId id="1021" r:id="rId23"/>
    <p:sldId id="1022" r:id="rId24"/>
    <p:sldId id="1023" r:id="rId25"/>
    <p:sldId id="1028" r:id="rId26"/>
    <p:sldId id="1029" r:id="rId27"/>
    <p:sldId id="1550" r:id="rId28"/>
    <p:sldId id="1516" r:id="rId29"/>
    <p:sldId id="961" r:id="rId30"/>
    <p:sldId id="1354" r:id="rId31"/>
    <p:sldId id="1552" r:id="rId32"/>
    <p:sldId id="946" r:id="rId33"/>
    <p:sldId id="1553" r:id="rId34"/>
    <p:sldId id="1417" r:id="rId35"/>
    <p:sldId id="1517" r:id="rId36"/>
    <p:sldId id="1518" r:id="rId37"/>
    <p:sldId id="1519" r:id="rId38"/>
    <p:sldId id="1520" r:id="rId39"/>
    <p:sldId id="1521" r:id="rId40"/>
    <p:sldId id="948" r:id="rId41"/>
    <p:sldId id="963" r:id="rId42"/>
    <p:sldId id="1357" r:id="rId43"/>
    <p:sldId id="1555" r:id="rId44"/>
    <p:sldId id="1556" r:id="rId45"/>
    <p:sldId id="1522" r:id="rId46"/>
    <p:sldId id="1358" r:id="rId47"/>
    <p:sldId id="1418" r:id="rId48"/>
    <p:sldId id="1419" r:id="rId49"/>
    <p:sldId id="1565" r:id="rId50"/>
    <p:sldId id="1566" r:id="rId51"/>
    <p:sldId id="1523" r:id="rId52"/>
    <p:sldId id="1554" r:id="rId53"/>
    <p:sldId id="1421" r:id="rId54"/>
    <p:sldId id="1526" r:id="rId55"/>
    <p:sldId id="1570" r:id="rId56"/>
    <p:sldId id="1573" r:id="rId57"/>
    <p:sldId id="1574" r:id="rId58"/>
    <p:sldId id="1571" r:id="rId59"/>
    <p:sldId id="1575" r:id="rId60"/>
    <p:sldId id="1569" r:id="rId61"/>
    <p:sldId id="1576" r:id="rId62"/>
    <p:sldId id="1030" r:id="rId63"/>
    <p:sldId id="1031" r:id="rId64"/>
    <p:sldId id="1040" r:id="rId65"/>
    <p:sldId id="1041" r:id="rId66"/>
    <p:sldId id="1557" r:id="rId67"/>
    <p:sldId id="1558" r:id="rId68"/>
    <p:sldId id="1527" r:id="rId69"/>
    <p:sldId id="978" r:id="rId70"/>
    <p:sldId id="1528" r:id="rId71"/>
    <p:sldId id="1577" r:id="rId72"/>
    <p:sldId id="1578" r:id="rId73"/>
    <p:sldId id="1436" r:id="rId74"/>
    <p:sldId id="1437" r:id="rId75"/>
    <p:sldId id="1438" r:id="rId76"/>
    <p:sldId id="1439" r:id="rId77"/>
    <p:sldId id="1440" r:id="rId78"/>
    <p:sldId id="1529" r:id="rId79"/>
    <p:sldId id="1559" r:id="rId80"/>
    <p:sldId id="967" r:id="rId81"/>
    <p:sldId id="1581" r:id="rId82"/>
    <p:sldId id="1361" r:id="rId83"/>
    <p:sldId id="1582" r:id="rId84"/>
    <p:sldId id="1443" r:id="rId85"/>
    <p:sldId id="1583" r:id="rId86"/>
    <p:sldId id="980" r:id="rId87"/>
    <p:sldId id="1584" r:id="rId88"/>
    <p:sldId id="981" r:id="rId89"/>
    <p:sldId id="1377" r:id="rId90"/>
    <p:sldId id="1561" r:id="rId91"/>
    <p:sldId id="1562" r:id="rId92"/>
    <p:sldId id="1563" r:id="rId93"/>
    <p:sldId id="1564" r:id="rId94"/>
    <p:sldId id="1560" r:id="rId95"/>
    <p:sldId id="983" r:id="rId96"/>
    <p:sldId id="1445" r:id="rId97"/>
    <p:sldId id="984" r:id="rId98"/>
    <p:sldId id="1457" r:id="rId99"/>
    <p:sldId id="1379" r:id="rId100"/>
    <p:sldId id="1446" r:id="rId101"/>
    <p:sldId id="986" r:id="rId102"/>
    <p:sldId id="1447" r:id="rId103"/>
    <p:sldId id="987" r:id="rId104"/>
    <p:sldId id="1448" r:id="rId105"/>
    <p:sldId id="1044" r:id="rId106"/>
    <p:sldId id="1045" r:id="rId107"/>
    <p:sldId id="1048" r:id="rId108"/>
    <p:sldId id="1049" r:id="rId109"/>
    <p:sldId id="1052" r:id="rId110"/>
    <p:sldId id="1053" r:id="rId111"/>
    <p:sldId id="1054" r:id="rId112"/>
    <p:sldId id="1055" r:id="rId113"/>
    <p:sldId id="1449" r:id="rId114"/>
    <p:sldId id="1450" r:id="rId115"/>
    <p:sldId id="1455" r:id="rId116"/>
    <p:sldId id="1585" r:id="rId117"/>
    <p:sldId id="1551" r:id="rId118"/>
    <p:sldId id="988" r:id="rId119"/>
    <p:sldId id="1587" r:id="rId120"/>
    <p:sldId id="1588" r:id="rId121"/>
    <p:sldId id="1366" r:id="rId122"/>
    <p:sldId id="989" r:id="rId123"/>
    <p:sldId id="1393" r:id="rId124"/>
    <p:sldId id="1394" r:id="rId125"/>
    <p:sldId id="1395" r:id="rId126"/>
    <p:sldId id="1397" r:id="rId127"/>
    <p:sldId id="1396" r:id="rId128"/>
    <p:sldId id="1398" r:id="rId129"/>
    <p:sldId id="1392" r:id="rId130"/>
    <p:sldId id="1367" r:id="rId131"/>
    <p:sldId id="1589" r:id="rId132"/>
    <p:sldId id="1590" r:id="rId133"/>
    <p:sldId id="1591" r:id="rId134"/>
    <p:sldId id="1399" r:id="rId135"/>
    <p:sldId id="970" r:id="rId136"/>
    <p:sldId id="971" r:id="rId137"/>
    <p:sldId id="1371" r:id="rId138"/>
    <p:sldId id="990" r:id="rId139"/>
    <p:sldId id="1372" r:id="rId140"/>
    <p:sldId id="1389" r:id="rId141"/>
    <p:sldId id="991" r:id="rId142"/>
    <p:sldId id="1382" r:id="rId143"/>
    <p:sldId id="1390" r:id="rId144"/>
    <p:sldId id="1592" r:id="rId145"/>
    <p:sldId id="1593" r:id="rId146"/>
    <p:sldId id="972" r:id="rId147"/>
    <p:sldId id="1384" r:id="rId148"/>
    <p:sldId id="1385" r:id="rId149"/>
    <p:sldId id="1594" r:id="rId150"/>
    <p:sldId id="1388" r:id="rId151"/>
    <p:sldId id="1400" r:id="rId152"/>
    <p:sldId id="1595" r:id="rId153"/>
    <p:sldId id="993" r:id="rId154"/>
    <p:sldId id="1612" r:id="rId155"/>
    <p:sldId id="1596" r:id="rId156"/>
    <p:sldId id="1597" r:id="rId157"/>
    <p:sldId id="1598" r:id="rId158"/>
    <p:sldId id="1599" r:id="rId159"/>
    <p:sldId id="1600" r:id="rId160"/>
    <p:sldId id="1601" r:id="rId161"/>
    <p:sldId id="1602" r:id="rId162"/>
    <p:sldId id="1603" r:id="rId163"/>
    <p:sldId id="1604" r:id="rId164"/>
    <p:sldId id="1605" r:id="rId165"/>
    <p:sldId id="975" r:id="rId166"/>
    <p:sldId id="1062" r:id="rId167"/>
    <p:sldId id="1606" r:id="rId168"/>
    <p:sldId id="1607" r:id="rId169"/>
    <p:sldId id="1401" r:id="rId170"/>
    <p:sldId id="1608" r:id="rId171"/>
    <p:sldId id="1063" r:id="rId172"/>
    <p:sldId id="1609" r:id="rId173"/>
    <p:sldId id="996" r:id="rId174"/>
    <p:sldId id="995" r:id="rId175"/>
    <p:sldId id="1610" r:id="rId176"/>
    <p:sldId id="1003" r:id="rId177"/>
    <p:sldId id="1403" r:id="rId178"/>
    <p:sldId id="1404" r:id="rId179"/>
    <p:sldId id="1402" r:id="rId180"/>
    <p:sldId id="1070" r:id="rId181"/>
    <p:sldId id="1611" r:id="rId182"/>
    <p:sldId id="1072" r:id="rId183"/>
    <p:sldId id="1073" r:id="rId184"/>
    <p:sldId id="1074" r:id="rId185"/>
    <p:sldId id="1075" r:id="rId18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568" userDrawn="1">
          <p15:clr>
            <a:srgbClr val="A4A3A4"/>
          </p15:clr>
        </p15:guide>
        <p15:guide id="2" pos="38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p:restoredTop sz="71295" autoAdjust="0"/>
  </p:normalViewPr>
  <p:slideViewPr>
    <p:cSldViewPr snapToGrid="0" snapToObjects="1">
      <p:cViewPr varScale="1">
        <p:scale>
          <a:sx n="77" d="100"/>
          <a:sy n="77" d="100"/>
        </p:scale>
        <p:origin x="1624" y="176"/>
      </p:cViewPr>
      <p:guideLst>
        <p:guide orient="horz" pos="2568"/>
        <p:guide pos="3865"/>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1C0507E-52B7-485A-9F33-472670F8DE29}" type="doc">
      <dgm:prSet loTypeId="urn:microsoft.com/office/officeart/2005/8/layout/default#4" loCatId="list" qsTypeId="urn:microsoft.com/office/officeart/2005/8/quickstyle/simple1#4" qsCatId="simple" csTypeId="urn:microsoft.com/office/officeart/2005/8/colors/accent1_2#4" csCatId="accent1" phldr="1"/>
      <dgm:spPr/>
      <dgm:t>
        <a:bodyPr/>
        <a:lstStyle/>
        <a:p>
          <a:endParaRPr lang="zh-CN" altLang="en-US"/>
        </a:p>
      </dgm:t>
    </dgm:pt>
    <dgm:pt modelId="{621B6813-E8DF-4627-A2CA-CF8FAC4AF70B}">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福啊</a:t>
          </a:r>
        </a:p>
      </dgm:t>
    </dgm:pt>
    <dgm:pt modelId="{F9776B52-0F32-4AC6-8774-0B5092BF4635}" type="par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B51A03B7-D89B-44A7-965A-4F1BBB06195D}" type="sib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016C8B2F-FF01-4E94-B2A4-AFFFD96E1D40}">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F</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频发</a:t>
          </a:r>
        </a:p>
      </dgm:t>
    </dgm:pt>
    <dgm:pt modelId="{4DBC5B97-5412-4ACB-A829-3D0C01C81B9F}" type="par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27183D33-9C3B-4DCC-A139-F8F98C131689}" type="sib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493AE64F-5FA1-4733-9C7B-25B3C902D3E1}">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P</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相皮</a:t>
          </a:r>
        </a:p>
      </dgm:t>
    </dgm:pt>
    <dgm:pt modelId="{F44A2239-62AA-4B3A-8A02-F6922107BB48}" type="par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598BA765-D45C-481C-805E-43088B589900}" type="sib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1C042F3F-624D-45B6-AD83-96758043382D}" type="pres">
      <dgm:prSet presAssocID="{01C0507E-52B7-485A-9F33-472670F8DE29}" presName="diagram" presStyleCnt="0">
        <dgm:presLayoutVars>
          <dgm:dir/>
          <dgm:resizeHandles val="exact"/>
        </dgm:presLayoutVars>
      </dgm:prSet>
      <dgm:spPr/>
    </dgm:pt>
    <dgm:pt modelId="{B28BC1E2-61AC-4EB0-93F6-47DDE864CC54}" type="pres">
      <dgm:prSet presAssocID="{621B6813-E8DF-4627-A2CA-CF8FAC4AF70B}" presName="node" presStyleLbl="node1" presStyleIdx="0" presStyleCnt="3">
        <dgm:presLayoutVars>
          <dgm:bulletEnabled val="1"/>
        </dgm:presLayoutVars>
      </dgm:prSet>
      <dgm:spPr/>
    </dgm:pt>
    <dgm:pt modelId="{E6000DE2-A308-4CEB-8411-607F241F8B7F}" type="pres">
      <dgm:prSet presAssocID="{B51A03B7-D89B-44A7-965A-4F1BBB06195D}" presName="sibTrans" presStyleCnt="0"/>
      <dgm:spPr/>
    </dgm:pt>
    <dgm:pt modelId="{BC30CFD5-8128-4795-8873-1A651F5C7292}" type="pres">
      <dgm:prSet presAssocID="{016C8B2F-FF01-4E94-B2A4-AFFFD96E1D40}" presName="node" presStyleLbl="node1" presStyleIdx="1" presStyleCnt="3">
        <dgm:presLayoutVars>
          <dgm:bulletEnabled val="1"/>
        </dgm:presLayoutVars>
      </dgm:prSet>
      <dgm:spPr/>
    </dgm:pt>
    <dgm:pt modelId="{AB39D82C-CCBD-43AA-8A3B-BD3997F98295}" type="pres">
      <dgm:prSet presAssocID="{27183D33-9C3B-4DCC-A139-F8F98C131689}" presName="sibTrans" presStyleCnt="0"/>
      <dgm:spPr/>
    </dgm:pt>
    <dgm:pt modelId="{42FC898A-BD7E-45FA-9D04-C99F0D3B0104}" type="pres">
      <dgm:prSet presAssocID="{493AE64F-5FA1-4733-9C7B-25B3C902D3E1}" presName="node" presStyleLbl="node1" presStyleIdx="2" presStyleCnt="3">
        <dgm:presLayoutVars>
          <dgm:bulletEnabled val="1"/>
        </dgm:presLayoutVars>
      </dgm:prSet>
      <dgm:spPr/>
    </dgm:pt>
  </dgm:ptLst>
  <dgm:cxnLst>
    <dgm:cxn modelId="{23DCB904-98C5-45BE-AFEA-6F59501E006B}" type="presOf" srcId="{493AE64F-5FA1-4733-9C7B-25B3C902D3E1}" destId="{42FC898A-BD7E-45FA-9D04-C99F0D3B0104}" srcOrd="0" destOrd="0" presId="urn:microsoft.com/office/officeart/2005/8/layout/default#4"/>
    <dgm:cxn modelId="{3CA54449-2087-482D-B724-05AB0509DA7F}" srcId="{01C0507E-52B7-485A-9F33-472670F8DE29}" destId="{493AE64F-5FA1-4733-9C7B-25B3C902D3E1}" srcOrd="2" destOrd="0" parTransId="{F44A2239-62AA-4B3A-8A02-F6922107BB48}" sibTransId="{598BA765-D45C-481C-805E-43088B589900}"/>
    <dgm:cxn modelId="{66E3F652-893F-4C8C-A01B-30D0FE8A7F58}" srcId="{01C0507E-52B7-485A-9F33-472670F8DE29}" destId="{621B6813-E8DF-4627-A2CA-CF8FAC4AF70B}" srcOrd="0" destOrd="0" parTransId="{F9776B52-0F32-4AC6-8774-0B5092BF4635}" sibTransId="{B51A03B7-D89B-44A7-965A-4F1BBB06195D}"/>
    <dgm:cxn modelId="{3BFE378D-B408-444B-B891-FA2E6D471040}" srcId="{01C0507E-52B7-485A-9F33-472670F8DE29}" destId="{016C8B2F-FF01-4E94-B2A4-AFFFD96E1D40}" srcOrd="1" destOrd="0" parTransId="{4DBC5B97-5412-4ACB-A829-3D0C01C81B9F}" sibTransId="{27183D33-9C3B-4DCC-A139-F8F98C131689}"/>
    <dgm:cxn modelId="{46071F94-0CC5-4FC5-B830-0F0D2502A60B}" type="presOf" srcId="{01C0507E-52B7-485A-9F33-472670F8DE29}" destId="{1C042F3F-624D-45B6-AD83-96758043382D}" srcOrd="0" destOrd="0" presId="urn:microsoft.com/office/officeart/2005/8/layout/default#4"/>
    <dgm:cxn modelId="{43EEA0EF-65FD-400D-8D6C-05664A70B53B}" type="presOf" srcId="{621B6813-E8DF-4627-A2CA-CF8FAC4AF70B}" destId="{B28BC1E2-61AC-4EB0-93F6-47DDE864CC54}" srcOrd="0" destOrd="0" presId="urn:microsoft.com/office/officeart/2005/8/layout/default#4"/>
    <dgm:cxn modelId="{BEDA97F4-75F9-4DF0-B908-2E71CBDC6AA3}" type="presOf" srcId="{016C8B2F-FF01-4E94-B2A4-AFFFD96E1D40}" destId="{BC30CFD5-8128-4795-8873-1A651F5C7292}" srcOrd="0" destOrd="0" presId="urn:microsoft.com/office/officeart/2005/8/layout/default#4"/>
    <dgm:cxn modelId="{50421D4F-ADE3-4CA0-8945-AB16F87CD51E}" type="presParOf" srcId="{1C042F3F-624D-45B6-AD83-96758043382D}" destId="{B28BC1E2-61AC-4EB0-93F6-47DDE864CC54}" srcOrd="0" destOrd="0" presId="urn:microsoft.com/office/officeart/2005/8/layout/default#4"/>
    <dgm:cxn modelId="{75D1D21F-0ED9-4FBC-8E3E-A1EC4E7F8D50}" type="presParOf" srcId="{1C042F3F-624D-45B6-AD83-96758043382D}" destId="{E6000DE2-A308-4CEB-8411-607F241F8B7F}" srcOrd="1" destOrd="0" presId="urn:microsoft.com/office/officeart/2005/8/layout/default#4"/>
    <dgm:cxn modelId="{52FC7505-3D91-4CA7-8704-28895B4FF655}" type="presParOf" srcId="{1C042F3F-624D-45B6-AD83-96758043382D}" destId="{BC30CFD5-8128-4795-8873-1A651F5C7292}" srcOrd="2" destOrd="0" presId="urn:microsoft.com/office/officeart/2005/8/layout/default#4"/>
    <dgm:cxn modelId="{53B20A0C-C6F4-447B-BD93-12FBD4F682C3}" type="presParOf" srcId="{1C042F3F-624D-45B6-AD83-96758043382D}" destId="{AB39D82C-CCBD-43AA-8A3B-BD3997F98295}" srcOrd="3" destOrd="0" presId="urn:microsoft.com/office/officeart/2005/8/layout/default#4"/>
    <dgm:cxn modelId="{58DC5AE9-C931-4A41-B139-7A4D139297EC}" type="presParOf" srcId="{1C042F3F-624D-45B6-AD83-96758043382D}" destId="{42FC898A-BD7E-45FA-9D04-C99F0D3B0104}" srcOrd="4" destOrd="0" presId="urn:microsoft.com/office/officeart/2005/8/layout/defaul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BC1E2-61AC-4EB0-93F6-47DDE864CC54}">
      <dsp:nvSpPr>
        <dsp:cNvPr id="0" name=""/>
        <dsp:cNvSpPr/>
      </dsp:nvSpPr>
      <dsp:spPr>
        <a:xfrm>
          <a:off x="0"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幅</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A</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福啊</a:t>
          </a:r>
        </a:p>
      </dsp:txBody>
      <dsp:txXfrm>
        <a:off x="0" y="647379"/>
        <a:ext cx="2720901" cy="1632540"/>
      </dsp:txXfrm>
    </dsp:sp>
    <dsp:sp modelId="{BC30CFD5-8128-4795-8873-1A651F5C7292}">
      <dsp:nvSpPr>
        <dsp:cNvPr id="0" name=""/>
        <dsp:cNvSpPr/>
      </dsp:nvSpPr>
      <dsp:spPr>
        <a:xfrm>
          <a:off x="2992991"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频</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F</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频发</a:t>
          </a:r>
        </a:p>
      </dsp:txBody>
      <dsp:txXfrm>
        <a:off x="2992991" y="647379"/>
        <a:ext cx="2720901" cy="1632540"/>
      </dsp:txXfrm>
    </dsp:sp>
    <dsp:sp modelId="{42FC898A-BD7E-45FA-9D04-C99F0D3B0104}">
      <dsp:nvSpPr>
        <dsp:cNvPr id="0" name=""/>
        <dsp:cNvSpPr/>
      </dsp:nvSpPr>
      <dsp:spPr>
        <a:xfrm>
          <a:off x="5985982"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相</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P</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相皮</a:t>
          </a:r>
        </a:p>
      </dsp:txBody>
      <dsp:txXfrm>
        <a:off x="5985982" y="647379"/>
        <a:ext cx="2720901" cy="16325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175581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光纤的基本原理是利用了光的全反射现象。</a:t>
            </a:r>
            <a:endParaRPr lang="en-US" altLang="zh-CN" dirty="0"/>
          </a:p>
          <a:p>
            <a:r>
              <a:rPr lang="zh-CN" altLang="en-US" dirty="0"/>
              <a:t>如果入射角足够大，则会全反射，即光纤会折射回光芯，如此反复，沿光纤传播下去。</a:t>
            </a:r>
            <a:endParaRPr lang="en-US" altLang="zh-CN"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单模光纤：足够细，多近似于直线传播。</a:t>
            </a:r>
            <a:endParaRPr lang="en-US" altLang="zh-CN" dirty="0"/>
          </a:p>
          <a:p>
            <a:r>
              <a:rPr lang="zh-CN" altLang="en-US" dirty="0"/>
              <a:t>多模光纤：支持多种光</a:t>
            </a:r>
          </a:p>
        </p:txBody>
      </p:sp>
    </p:spTree>
    <p:extLst>
      <p:ext uri="{BB962C8B-B14F-4D97-AF65-F5344CB8AC3E}">
        <p14:creationId xmlns:p14="http://schemas.microsoft.com/office/powerpoint/2010/main" val="161657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缺点：玻璃纤维很脆弱，容易坏</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994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97098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通信线路要经过一些高山和岛屿，有时就难施工。</a:t>
            </a:r>
            <a:endParaRPr lang="zh-CN" altLang="en-US"/>
          </a:p>
          <a:p>
            <a:r>
              <a:rPr lang="zh-CN" altLang="en-US"/>
              <a:t>在城市中，挖开马路铺设电缆也很费事。</a:t>
            </a: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地波传播：导航，声呐</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天波传播：电报，电话，传真等等</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视线传播：电视，调频广播，</a:t>
            </a:r>
            <a:r>
              <a:rPr lang="en-US" altLang="zh-CN" dirty="0"/>
              <a:t>GPS</a:t>
            </a:r>
            <a:r>
              <a:rPr lang="zh-CN" altLang="en-US" dirty="0"/>
              <a:t>，卫星导航，雷达</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频率越低，绕射能力强，地面上有一些障碍物，可以绕过去。</a:t>
            </a:r>
            <a:endParaRPr lang="en-US" altLang="zh-CN" dirty="0"/>
          </a:p>
          <a:p>
            <a:endParaRPr lang="zh-CN" altLang="en-US" dirty="0"/>
          </a:p>
        </p:txBody>
      </p:sp>
    </p:spTree>
    <p:extLst>
      <p:ext uri="{BB962C8B-B14F-4D97-AF65-F5344CB8AC3E}">
        <p14:creationId xmlns:p14="http://schemas.microsoft.com/office/powerpoint/2010/main" val="48121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22468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403973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比如发送设备、接收设备、天线、调制器</a:t>
            </a:r>
          </a:p>
          <a:p>
            <a:r>
              <a:rPr lang="zh-CN" altLang="en-US"/>
              <a:t>通常在讨论通信的一般原理采用广义信道。</a:t>
            </a:r>
          </a:p>
          <a:p>
            <a:r>
              <a:rPr lang="zh-CN" altLang="en-US"/>
              <a:t>在研究信道的一般特性时，采用狭义信道。</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11737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比如发送设备、接收设备、天线、调制器</a:t>
            </a:r>
          </a:p>
          <a:p>
            <a:r>
              <a:rPr lang="zh-CN" altLang="en-US"/>
              <a:t>通常在讨论通信的一般原理采用广义信道。</a:t>
            </a:r>
          </a:p>
          <a:p>
            <a:r>
              <a:rPr lang="zh-CN" altLang="en-US"/>
              <a:t>在研究信道的一般特性时，采用狭义信道。</a:t>
            </a:r>
          </a:p>
        </p:txBody>
      </p:sp>
    </p:spTree>
    <p:extLst>
      <p:ext uri="{BB962C8B-B14F-4D97-AF65-F5344CB8AC3E}">
        <p14:creationId xmlns:p14="http://schemas.microsoft.com/office/powerpoint/2010/main" val="190613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编码，就是变成数字信号。调制就是变为连续的模拟信号</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编码，就是变成数字信号。调制就是变为连续的模拟信号</a:t>
            </a:r>
          </a:p>
        </p:txBody>
      </p:sp>
    </p:spTree>
    <p:extLst>
      <p:ext uri="{BB962C8B-B14F-4D97-AF65-F5344CB8AC3E}">
        <p14:creationId xmlns:p14="http://schemas.microsoft.com/office/powerpoint/2010/main" val="1304277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编码，就是变成数字信号。调制就是变为连续的模拟信号</a:t>
            </a:r>
          </a:p>
        </p:txBody>
      </p:sp>
    </p:spTree>
    <p:extLst>
      <p:ext uri="{BB962C8B-B14F-4D97-AF65-F5344CB8AC3E}">
        <p14:creationId xmlns:p14="http://schemas.microsoft.com/office/powerpoint/2010/main" val="732303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62157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发射天线发射电磁波可能经过多条路径到达接收端。每条路径对信号产生的衰减和时延都是随时间变化，</a:t>
            </a:r>
            <a:endParaRPr lang="en-US" altLang="zh-CN" dirty="0"/>
          </a:p>
          <a:p>
            <a:r>
              <a:rPr lang="zh-CN" altLang="en-US" dirty="0"/>
              <a:t>因此接收端接收的信号是经过多条路径到达的衰减与时延随时间变化的多路信号的合成。</a:t>
            </a:r>
            <a:endParaRPr lang="en-US" altLang="zh-CN" dirty="0"/>
          </a:p>
          <a:p>
            <a:r>
              <a:rPr lang="zh-CN" altLang="en-US" dirty="0"/>
              <a:t>影响了信号的传输质量。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08188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latin typeface="Microsoft YaHei" charset="-122"/>
                <a:ea typeface="Microsoft YaHei" charset="-122"/>
                <a:cs typeface="Microsoft YaHei" charset="-122"/>
              </a:rPr>
              <a:t>信道的传输特性在很大程度上决定了信道的传输性能。</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0461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884766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719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1931826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1846975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1358717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321807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871215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6803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605551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31216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58827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架空明线基本已经被淘汰了</a:t>
            </a:r>
            <a:endParaRPr lang="en-US" altLang="zh-CN" dirty="0"/>
          </a:p>
          <a:p>
            <a:r>
              <a:rPr lang="zh-CN" altLang="en-US" dirty="0"/>
              <a:t>铜线或者铝线</a:t>
            </a:r>
            <a:r>
              <a:rPr lang="en-US" altLang="zh-CN" dirty="0"/>
              <a:t>~</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114478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168438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630652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48698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941228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4289543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592890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信号形成器：把数字基带信号变化成更适合在信道上传输的数字基带信号</a:t>
            </a:r>
            <a:r>
              <a:rPr lang="en-US" altLang="zh-CN" dirty="0"/>
              <a:t>~</a:t>
            </a:r>
          </a:p>
          <a:p>
            <a:r>
              <a:rPr lang="zh-CN" altLang="en-US" dirty="0"/>
              <a:t>接受过滤器：过滤掉噪声</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Microsoft YaHei" charset="-122"/>
                <a:ea typeface="Microsoft YaHei" charset="-122"/>
                <a:cs typeface="Microsoft YaHei" charset="-122"/>
              </a:rPr>
              <a:t>同步提取和抽样判决器两者共同作用，再生数字基带信号</a:t>
            </a: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p>
            <a:endParaRPr lang="zh-CN" altLang="en-US" dirty="0"/>
          </a:p>
        </p:txBody>
      </p:sp>
    </p:spTree>
    <p:extLst>
      <p:ext uri="{BB962C8B-B14F-4D97-AF65-F5344CB8AC3E}">
        <p14:creationId xmlns:p14="http://schemas.microsoft.com/office/powerpoint/2010/main" val="2072843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536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将两根相互绝缘的铜线并排绞合在一起可以减少对相邻导线的电磁干扰，这样的一对线称为双绞线。</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信号形成器：把数字基带信号变化成更适合在信道上传输的数字基带信号</a:t>
            </a:r>
            <a:r>
              <a:rPr lang="en-US" altLang="zh-CN" dirty="0"/>
              <a:t>~</a:t>
            </a:r>
          </a:p>
          <a:p>
            <a:r>
              <a:rPr lang="zh-CN" altLang="en-US" dirty="0"/>
              <a:t>接受过滤器：过滤掉噪声</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Microsoft YaHei" charset="-122"/>
                <a:ea typeface="Microsoft YaHei" charset="-122"/>
                <a:cs typeface="Microsoft YaHei" charset="-122"/>
              </a:rPr>
              <a:t>同步提取和抽样判决器两者共同作用，再生数字基带信号</a:t>
            </a: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p>
            <a:endParaRPr lang="zh-CN" altLang="en-US" dirty="0"/>
          </a:p>
        </p:txBody>
      </p:sp>
    </p:spTree>
    <p:extLst>
      <p:ext uri="{BB962C8B-B14F-4D97-AF65-F5344CB8AC3E}">
        <p14:creationId xmlns:p14="http://schemas.microsoft.com/office/powerpoint/2010/main" val="1555459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信号形成器：把数字基带信号变化成更适合在信道上传输的数字基带信号</a:t>
            </a:r>
            <a:r>
              <a:rPr lang="en-US" altLang="zh-CN" dirty="0"/>
              <a:t>~</a:t>
            </a:r>
          </a:p>
          <a:p>
            <a:r>
              <a:rPr lang="zh-CN" altLang="en-US" dirty="0"/>
              <a:t>接受过滤器：过滤掉噪声</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Microsoft YaHei" charset="-122"/>
                <a:ea typeface="Microsoft YaHei" charset="-122"/>
                <a:cs typeface="Microsoft YaHei" charset="-122"/>
              </a:rPr>
              <a:t>同步提取和抽样判决器两者共同作用，再生数字基带信号</a:t>
            </a: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p>
            <a:endParaRPr lang="zh-CN" altLang="en-US" dirty="0"/>
          </a:p>
        </p:txBody>
      </p:sp>
    </p:spTree>
    <p:extLst>
      <p:ext uri="{BB962C8B-B14F-4D97-AF65-F5344CB8AC3E}">
        <p14:creationId xmlns:p14="http://schemas.microsoft.com/office/powerpoint/2010/main" val="123085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在这里先解释一下单极和双极。归零和不归零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28110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在这里先解释一下单极和双极。归零和不归零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182327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063885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Alternative</a:t>
            </a:r>
            <a:r>
              <a:rPr kumimoji="1" lang="zh-CN" altLang="en-US" dirty="0"/>
              <a:t> 替代的</a:t>
            </a:r>
            <a:endParaRPr kumimoji="1" lang="en-US" altLang="zh-CN" dirty="0"/>
          </a:p>
          <a:p>
            <a:r>
              <a:rPr kumimoji="1" lang="en-US" altLang="zh-CN" dirty="0"/>
              <a:t>Inversion</a:t>
            </a:r>
            <a:r>
              <a:rPr kumimoji="1" lang="zh-CN" altLang="en-US" dirty="0"/>
              <a:t> 翻转</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4289482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926793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538980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357227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将两根相互绝缘的铜线并排绞合在一起可以减少对相邻导线的电磁干扰，这样的一对线称为双绞线。</a:t>
            </a:r>
            <a:endParaRPr lang="en-US" altLang="zh-CN" dirty="0"/>
          </a:p>
          <a:p>
            <a:r>
              <a:rPr lang="en-US" altLang="zh-CN" sz="1200" b="0" i="0" u="none" strike="noStrike" kern="1200" dirty="0">
                <a:solidFill>
                  <a:schemeClr val="tx1"/>
                </a:solidFill>
                <a:effectLst/>
                <a:latin typeface="+mn-lt"/>
                <a:ea typeface="+mn-ea"/>
                <a:cs typeface="+mn-cs"/>
              </a:rPr>
              <a:t>Shielded Twisted Pair</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STP</a:t>
            </a:r>
          </a:p>
          <a:p>
            <a:r>
              <a:rPr lang="en-US" altLang="zh-CN" dirty="0"/>
              <a:t>Unshielded Twisted Pair</a:t>
            </a:r>
            <a:r>
              <a:rPr lang="zh-CN" altLang="en-US" dirty="0"/>
              <a:t>，</a:t>
            </a:r>
            <a:r>
              <a:rPr lang="en-US" altLang="zh-CN" dirty="0"/>
              <a:t>UTP</a:t>
            </a:r>
            <a:endParaRPr lang="zh-CN" altLang="en-US" dirty="0"/>
          </a:p>
        </p:txBody>
      </p:sp>
    </p:spTree>
    <p:extLst>
      <p:ext uri="{BB962C8B-B14F-4D97-AF65-F5344CB8AC3E}">
        <p14:creationId xmlns:p14="http://schemas.microsoft.com/office/powerpoint/2010/main" val="1287031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1909836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764738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718315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227327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3860505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16002375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40755244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Microsoft YaHei" charset="-122"/>
                <a:ea typeface="Microsoft YaHei" charset="-122"/>
                <a:cs typeface="Microsoft YaHei" charset="-122"/>
              </a:rPr>
              <a:t>波峰</a:t>
            </a:r>
            <a:r>
              <a:rPr lang="zh-CN" altLang="en-US" sz="1200" dirty="0">
                <a:latin typeface="Microsoft YaHei" charset="-122"/>
                <a:ea typeface="Microsoft YaHei" charset="-122"/>
                <a:cs typeface="Microsoft YaHei" charset="-122"/>
              </a:rPr>
              <a:t>到</a:t>
            </a:r>
            <a:r>
              <a:rPr lang="zh-CN" altLang="en-US" sz="1200" dirty="0">
                <a:solidFill>
                  <a:srgbClr val="FF0000"/>
                </a:solidFill>
                <a:latin typeface="Microsoft YaHei" charset="-122"/>
                <a:ea typeface="Microsoft YaHei" charset="-122"/>
                <a:cs typeface="Microsoft YaHei" charset="-122"/>
              </a:rPr>
              <a:t>波谷</a:t>
            </a:r>
            <a:r>
              <a:rPr lang="zh-CN" altLang="en-US" sz="1200" dirty="0">
                <a:latin typeface="Microsoft YaHei" charset="-122"/>
                <a:ea typeface="Microsoft YaHei" charset="-122"/>
                <a:cs typeface="Microsoft YaHei" charset="-122"/>
              </a:rPr>
              <a:t>的距离的一半</a:t>
            </a:r>
            <a:endParaRPr lang="en-US" altLang="zh-CN" sz="1200" dirty="0">
              <a:latin typeface="Microsoft YaHei" charset="-122"/>
              <a:ea typeface="Microsoft YaHei" charset="-122"/>
              <a:cs typeface="Microsoft YaHei" charset="-122"/>
            </a:endParaRPr>
          </a:p>
          <a:p>
            <a:endParaRPr kumimoji="1" lang="en-US" altLang="zh-CN" dirty="0"/>
          </a:p>
          <a:p>
            <a:r>
              <a:rPr kumimoji="1" lang="zh-CN" altLang="en-US" dirty="0"/>
              <a:t>高矮不一样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57732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胖瘦不一样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4063396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胖瘦不一样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161962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466504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位置不一样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17369117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charset="-122"/>
                <a:ea typeface="Microsoft YaHei" charset="-122"/>
                <a:cs typeface="Microsoft YaHei" charset="-122"/>
              </a:rPr>
              <a:t>特定的时刻在它循环中的位置：一种它是否在波峰、波谷或它们之间的某点的标度。</a:t>
            </a:r>
            <a:endParaRPr kumimoji="1" lang="en-US" altLang="zh-CN" dirty="0"/>
          </a:p>
          <a:p>
            <a:r>
              <a:rPr kumimoji="1" lang="zh-CN" altLang="en-US" dirty="0"/>
              <a:t>位置不一样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36726571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10552634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amplitude-shift keying; ASK</a:t>
            </a:r>
          </a:p>
          <a:p>
            <a:r>
              <a:rPr lang="en-US" altLang="zh-CN" sz="1200" b="0" i="0" u="none" strike="noStrike" kern="1200" dirty="0">
                <a:solidFill>
                  <a:schemeClr val="tx1"/>
                </a:solidFill>
                <a:effectLst/>
                <a:latin typeface="+mn-lt"/>
                <a:ea typeface="+mn-ea"/>
                <a:cs typeface="+mn-cs"/>
              </a:rPr>
              <a:t>Frequency-shift keying;</a:t>
            </a:r>
            <a:r>
              <a:rPr lang="en-US" altLang="zh-CN" sz="1200" dirty="0">
                <a:latin typeface="Microsoft YaHei" charset="-122"/>
                <a:ea typeface="Microsoft YaHei" charset="-122"/>
                <a:cs typeface="Microsoft YaHei" charset="-122"/>
                <a:sym typeface="+mn-ea"/>
              </a:rPr>
              <a:t> FSK</a:t>
            </a:r>
          </a:p>
          <a:p>
            <a:r>
              <a:rPr lang="en-US" altLang="zh-CN" dirty="0"/>
              <a:t>Phase</a:t>
            </a:r>
            <a:r>
              <a:rPr lang="en-US" altLang="zh-CN" baseline="0" dirty="0"/>
              <a:t>-</a:t>
            </a:r>
            <a:r>
              <a:rPr lang="en-US" altLang="zh-CN" dirty="0"/>
              <a:t>shift keying;</a:t>
            </a:r>
            <a:r>
              <a:rPr lang="en-US" altLang="zh-CN" sz="1200" dirty="0">
                <a:latin typeface="Microsoft YaHei" charset="-122"/>
                <a:ea typeface="Microsoft YaHei" charset="-122"/>
                <a:cs typeface="Microsoft YaHei" charset="-122"/>
                <a:sym typeface="+mn-ea"/>
              </a:rPr>
              <a:t> PSK</a:t>
            </a:r>
            <a:endParaRPr lang="en-US" altLang="zh-CN" dirty="0"/>
          </a:p>
          <a:p>
            <a:endParaRPr lang="en-US" altLang="zh-CN" sz="1200" dirty="0">
              <a:latin typeface="Microsoft YaHei" charset="-122"/>
              <a:ea typeface="Microsoft YaHei" charset="-122"/>
              <a:cs typeface="Microsoft YaHei" charset="-122"/>
            </a:endParaRPr>
          </a:p>
          <a:p>
            <a:r>
              <a:rPr lang="zh-CN" altLang="en-US" sz="1200" dirty="0">
                <a:latin typeface="Microsoft YaHei" charset="-122"/>
                <a:ea typeface="Microsoft YaHei" charset="-122"/>
                <a:cs typeface="Microsoft YaHei" charset="-122"/>
              </a:rPr>
              <a:t>幅移键控、</a:t>
            </a:r>
            <a:r>
              <a:rPr lang="zh-CN" altLang="en-US" sz="1200" dirty="0">
                <a:latin typeface="Microsoft YaHei" charset="-122"/>
                <a:ea typeface="Microsoft YaHei" charset="-122"/>
                <a:cs typeface="Microsoft YaHei" charset="-122"/>
                <a:sym typeface="+mn-ea"/>
              </a:rPr>
              <a:t>频移键控、相移键控又具体应用在不同进制中，但是最常用的是二进制</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2492851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4371742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105634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135</a:t>
            </a:fld>
            <a:endParaRPr lang="zh-CN" altLang="en-US"/>
          </a:p>
        </p:txBody>
      </p:sp>
    </p:spTree>
    <p:extLst>
      <p:ext uri="{BB962C8B-B14F-4D97-AF65-F5344CB8AC3E}">
        <p14:creationId xmlns:p14="http://schemas.microsoft.com/office/powerpoint/2010/main" val="1662476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137</a:t>
            </a:fld>
            <a:endParaRPr lang="zh-CN" altLang="en-US"/>
          </a:p>
        </p:txBody>
      </p:sp>
    </p:spTree>
    <p:extLst>
      <p:ext uri="{BB962C8B-B14F-4D97-AF65-F5344CB8AC3E}">
        <p14:creationId xmlns:p14="http://schemas.microsoft.com/office/powerpoint/2010/main" val="21181474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相当于选择两个不同频率的载波</a:t>
            </a:r>
            <a:r>
              <a:rPr kumimoji="1" lang="en-US" altLang="zh-CN" dirty="0"/>
              <a:t>~f1</a:t>
            </a:r>
            <a:r>
              <a:rPr kumimoji="1" lang="zh-CN" altLang="en-US" dirty="0"/>
              <a:t>和</a:t>
            </a:r>
            <a:r>
              <a:rPr kumimoji="1" lang="en-US" altLang="zh-CN" dirty="0"/>
              <a:t>f2~</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138</a:t>
            </a:fld>
            <a:endParaRPr lang="zh-CN" altLang="en-US"/>
          </a:p>
        </p:txBody>
      </p:sp>
    </p:spTree>
    <p:extLst>
      <p:ext uri="{BB962C8B-B14F-4D97-AF65-F5344CB8AC3E}">
        <p14:creationId xmlns:p14="http://schemas.microsoft.com/office/powerpoint/2010/main" val="3333641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1028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同轴电缆：由同轴的两个导体构成，外导体和内导体。</a:t>
            </a:r>
            <a:endParaRPr lang="en-US" altLang="zh-CN" dirty="0"/>
          </a:p>
          <a:p>
            <a:r>
              <a:rPr lang="zh-CN" altLang="en-US" dirty="0"/>
              <a:t>外导体：空心圆柱形网状编织金属导体。</a:t>
            </a:r>
            <a:endParaRPr lang="en-US" altLang="zh-CN" dirty="0"/>
          </a:p>
          <a:p>
            <a:r>
              <a:rPr lang="zh-CN" altLang="en-US" dirty="0"/>
              <a:t>内导体：金属导线</a:t>
            </a:r>
            <a:r>
              <a:rPr lang="en-US" altLang="zh-CN" dirty="0"/>
              <a:t>(</a:t>
            </a:r>
            <a:r>
              <a:rPr lang="zh-CN" altLang="en-US" dirty="0"/>
              <a:t>通常为铜线</a:t>
            </a:r>
            <a:r>
              <a:rPr lang="en-US" altLang="zh-CN" dirty="0"/>
              <a:t>)</a:t>
            </a:r>
            <a:r>
              <a:rPr lang="zh-CN" altLang="en-US" dirty="0"/>
              <a:t>。</a:t>
            </a:r>
            <a:endParaRPr lang="en-US" altLang="zh-CN" dirty="0"/>
          </a:p>
          <a:p>
            <a:r>
              <a:rPr lang="zh-CN" altLang="en-US" dirty="0"/>
              <a:t>外导体和内导体之间填充绝缘实心介质。</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412391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018776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82430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45691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频带利用率：一个码元，可以表示多个数字基带信号；</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9517078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频带利用率：一个码元，可以表示多个数字基带信号；</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172879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虽然是基本方式，但是每个码元只能传出</a:t>
            </a:r>
            <a:r>
              <a:rPr kumimoji="1" lang="en-US" altLang="zh-CN" dirty="0"/>
              <a:t>1</a:t>
            </a:r>
            <a:r>
              <a:rPr kumimoji="1" lang="zh-CN" altLang="en-US" dirty="0"/>
              <a:t>位信息。</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163</a:t>
            </a:fld>
            <a:endParaRPr lang="zh-CN" altLang="en-US"/>
          </a:p>
        </p:txBody>
      </p:sp>
    </p:spTree>
    <p:extLst>
      <p:ext uri="{BB962C8B-B14F-4D97-AF65-F5344CB8AC3E}">
        <p14:creationId xmlns:p14="http://schemas.microsoft.com/office/powerpoint/2010/main" val="603149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164</a:t>
            </a:fld>
            <a:endParaRPr lang="zh-CN" altLang="en-US"/>
          </a:p>
        </p:txBody>
      </p:sp>
    </p:spTree>
    <p:extLst>
      <p:ext uri="{BB962C8B-B14F-4D97-AF65-F5344CB8AC3E}">
        <p14:creationId xmlns:p14="http://schemas.microsoft.com/office/powerpoint/2010/main" val="37596772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charset="-122"/>
                <a:ea typeface="Microsoft YaHei" charset="-122"/>
                <a:cs typeface="Microsoft YaHei" charset="-122"/>
              </a:rPr>
              <a:t>码元传输速率单位时间内数字通信系统所传输的码元个数。 </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165</a:t>
            </a:fld>
            <a:endParaRPr lang="zh-CN" altLang="en-US"/>
          </a:p>
        </p:txBody>
      </p:sp>
    </p:spTree>
    <p:extLst>
      <p:ext uri="{BB962C8B-B14F-4D97-AF65-F5344CB8AC3E}">
        <p14:creationId xmlns:p14="http://schemas.microsoft.com/office/powerpoint/2010/main" val="26452444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虽然是基本方式，但是每个码元只能传出</a:t>
            </a:r>
            <a:r>
              <a:rPr kumimoji="1" lang="en-US" altLang="zh-CN" dirty="0"/>
              <a:t>1</a:t>
            </a:r>
            <a:r>
              <a:rPr kumimoji="1" lang="zh-CN" altLang="en-US" dirty="0"/>
              <a:t>位信息。</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168</a:t>
            </a:fld>
            <a:endParaRPr lang="zh-CN" altLang="en-US"/>
          </a:p>
        </p:txBody>
      </p:sp>
    </p:spTree>
    <p:extLst>
      <p:ext uri="{BB962C8B-B14F-4D97-AF65-F5344CB8AC3E}">
        <p14:creationId xmlns:p14="http://schemas.microsoft.com/office/powerpoint/2010/main" val="341028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同轴电缆：由同轴的两个导体构成，外导体和内导体。</a:t>
            </a:r>
            <a:endParaRPr lang="en-US" altLang="zh-CN" dirty="0"/>
          </a:p>
          <a:p>
            <a:r>
              <a:rPr lang="zh-CN" altLang="en-US" dirty="0"/>
              <a:t>外导体：空心圆柱形网状编织金属导体。</a:t>
            </a:r>
            <a:endParaRPr lang="en-US" altLang="zh-CN" dirty="0"/>
          </a:p>
          <a:p>
            <a:r>
              <a:rPr lang="zh-CN" altLang="en-US" dirty="0"/>
              <a:t>内导体：金属导线</a:t>
            </a:r>
            <a:r>
              <a:rPr lang="en-US" altLang="zh-CN" dirty="0"/>
              <a:t>(</a:t>
            </a:r>
            <a:r>
              <a:rPr lang="zh-CN" altLang="en-US" dirty="0"/>
              <a:t>通常为铜线</a:t>
            </a:r>
            <a:r>
              <a:rPr lang="en-US" altLang="zh-CN" dirty="0"/>
              <a:t>)</a:t>
            </a:r>
            <a:r>
              <a:rPr lang="zh-CN" altLang="en-US" dirty="0"/>
              <a:t>。</a:t>
            </a:r>
            <a:endParaRPr lang="en-US" altLang="zh-CN" dirty="0"/>
          </a:p>
          <a:p>
            <a:r>
              <a:rPr lang="zh-CN" altLang="en-US" dirty="0"/>
              <a:t>外导体和内导体之间填充绝缘实心介质。</a:t>
            </a:r>
          </a:p>
        </p:txBody>
      </p:sp>
    </p:spTree>
    <p:extLst>
      <p:ext uri="{BB962C8B-B14F-4D97-AF65-F5344CB8AC3E}">
        <p14:creationId xmlns:p14="http://schemas.microsoft.com/office/powerpoint/2010/main" val="12670763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172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904629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173</a:t>
            </a:fld>
            <a:endParaRPr lang="zh-CN" altLang="en-US"/>
          </a:p>
        </p:txBody>
      </p:sp>
    </p:spTree>
    <p:extLst>
      <p:ext uri="{BB962C8B-B14F-4D97-AF65-F5344CB8AC3E}">
        <p14:creationId xmlns:p14="http://schemas.microsoft.com/office/powerpoint/2010/main" val="9781765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数据终端设备：计算机；</a:t>
            </a:r>
            <a:endParaRPr kumimoji="1" lang="en-US" altLang="zh-CN" dirty="0"/>
          </a:p>
          <a:p>
            <a:r>
              <a:rPr kumimoji="1" lang="zh-CN" altLang="en-US" dirty="0"/>
              <a:t>数据通信设备：调制解调器</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174</a:t>
            </a:fld>
            <a:endParaRPr lang="zh-CN" altLang="en-US"/>
          </a:p>
        </p:txBody>
      </p:sp>
    </p:spTree>
    <p:extLst>
      <p:ext uri="{BB962C8B-B14F-4D97-AF65-F5344CB8AC3E}">
        <p14:creationId xmlns:p14="http://schemas.microsoft.com/office/powerpoint/2010/main" val="14799866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175</a:t>
            </a:fld>
            <a:endParaRPr lang="zh-CN" altLang="en-US"/>
          </a:p>
        </p:txBody>
      </p:sp>
    </p:spTree>
    <p:extLst>
      <p:ext uri="{BB962C8B-B14F-4D97-AF65-F5344CB8AC3E}">
        <p14:creationId xmlns:p14="http://schemas.microsoft.com/office/powerpoint/2010/main" val="2350698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水晶头</a:t>
            </a:r>
            <a:r>
              <a:rPr lang="en-US" altLang="zh-CN" dirty="0"/>
              <a:t>8</a:t>
            </a:r>
            <a:r>
              <a:rPr lang="zh-CN" altLang="en-US" dirty="0"/>
              <a:t>角线</a:t>
            </a:r>
            <a:r>
              <a:rPr lang="en-US" altLang="zh-CN" dirty="0"/>
              <a:t>~</a:t>
            </a:r>
            <a:r>
              <a:rPr lang="zh-CN" altLang="en-US" dirty="0"/>
              <a:t>引脚数目</a:t>
            </a:r>
            <a:r>
              <a:rPr lang="en-US" altLang="zh-CN" dirty="0"/>
              <a:t>~</a:t>
            </a:r>
            <a:endParaRPr lang="zh-CN" altLang="en-US" dirty="0"/>
          </a:p>
        </p:txBody>
      </p:sp>
    </p:spTree>
    <p:extLst>
      <p:ext uri="{BB962C8B-B14F-4D97-AF65-F5344CB8AC3E}">
        <p14:creationId xmlns:p14="http://schemas.microsoft.com/office/powerpoint/2010/main" val="1791312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信道上，电压范围。某网络用</a:t>
            </a:r>
            <a:r>
              <a:rPr lang="en-US" altLang="zh-CN" dirty="0"/>
              <a:t>10</a:t>
            </a:r>
            <a:r>
              <a:rPr lang="zh-CN" altLang="en-US" dirty="0"/>
              <a:t>负</a:t>
            </a:r>
            <a:r>
              <a:rPr lang="en-US" altLang="zh-CN" dirty="0"/>
              <a:t>-15</a:t>
            </a:r>
            <a:r>
              <a:rPr lang="zh-CN" altLang="en-US" dirty="0"/>
              <a:t>负表示</a:t>
            </a:r>
            <a:r>
              <a:rPr lang="en-US" altLang="zh-CN" dirty="0"/>
              <a:t>1.</a:t>
            </a:r>
            <a:r>
              <a:rPr lang="zh-CN" altLang="en-US" dirty="0"/>
              <a:t>用负</a:t>
            </a:r>
            <a:r>
              <a:rPr lang="en-US" altLang="zh-CN" dirty="0"/>
              <a:t>10</a:t>
            </a:r>
            <a:r>
              <a:rPr lang="zh-CN" altLang="en-US" dirty="0"/>
              <a:t>负到付</a:t>
            </a:r>
            <a:r>
              <a:rPr lang="en-US" altLang="zh-CN" dirty="0"/>
              <a:t>15</a:t>
            </a:r>
            <a:r>
              <a:rPr lang="zh-CN" altLang="en-US" dirty="0"/>
              <a:t>付表示</a:t>
            </a:r>
            <a:r>
              <a:rPr lang="en-US" altLang="zh-CN" dirty="0"/>
              <a:t>1</a:t>
            </a:r>
            <a:endParaRPr lang="zh-CN" altLang="en-US" dirty="0"/>
          </a:p>
        </p:txBody>
      </p:sp>
    </p:spTree>
    <p:extLst>
      <p:ext uri="{BB962C8B-B14F-4D97-AF65-F5344CB8AC3E}">
        <p14:creationId xmlns:p14="http://schemas.microsoft.com/office/powerpoint/2010/main" val="21678534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数据信号线、控制信号线、定时信号线</a:t>
            </a:r>
          </a:p>
        </p:txBody>
      </p:sp>
    </p:spTree>
    <p:extLst>
      <p:ext uri="{BB962C8B-B14F-4D97-AF65-F5344CB8AC3E}">
        <p14:creationId xmlns:p14="http://schemas.microsoft.com/office/powerpoint/2010/main" val="11375972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时序规程</a:t>
            </a:r>
          </a:p>
        </p:txBody>
      </p:sp>
    </p:spTree>
    <p:extLst>
      <p:ext uri="{BB962C8B-B14F-4D97-AF65-F5344CB8AC3E}">
        <p14:creationId xmlns:p14="http://schemas.microsoft.com/office/powerpoint/2010/main" val="311189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4.tif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11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slideLayout" Target="../slideLayouts/slideLayout7.xml"/><Relationship Id="rId1" Type="http://schemas.openxmlformats.org/officeDocument/2006/relationships/tags" Target="../tags/tag95.xml"/></Relationships>
</file>

<file path=ppt/slides/_rels/slide11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38.tiff"/></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3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102.xml"/><Relationship Id="rId4" Type="http://schemas.openxmlformats.org/officeDocument/2006/relationships/image" Target="../media/image3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4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41.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06.xml"/><Relationship Id="rId4" Type="http://schemas.openxmlformats.org/officeDocument/2006/relationships/image" Target="../media/image41.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6.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114.xml"/><Relationship Id="rId4" Type="http://schemas.openxmlformats.org/officeDocument/2006/relationships/image" Target="../media/image44.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121.xml"/><Relationship Id="rId4" Type="http://schemas.openxmlformats.org/officeDocument/2006/relationships/image" Target="../media/image50.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135.xml"/><Relationship Id="rId4" Type="http://schemas.openxmlformats.org/officeDocument/2006/relationships/image" Target="../media/image54.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1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145.xml"/><Relationship Id="rId4" Type="http://schemas.openxmlformats.org/officeDocument/2006/relationships/image" Target="../media/image56.tiff"/></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43.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image" Target="../media/image11.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3.tiff"/><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6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6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3.tiff"/><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7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7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7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9.xml"/><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9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33.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网络应用</a:t>
            </a:r>
          </a:p>
          <a:p>
            <a:pPr>
              <a:lnSpc>
                <a:spcPct val="150000"/>
              </a:lnSpc>
            </a:pPr>
            <a:r>
              <a:rPr lang="zh-CN" altLang="en-US" sz="2400" dirty="0">
                <a:latin typeface="Microsoft YaHei" charset="-122"/>
                <a:ea typeface="Microsoft YaHei" charset="-122"/>
                <a:cs typeface="Microsoft YaHei" charset="-122"/>
              </a:rPr>
              <a:t>第三章 传输层</a:t>
            </a:r>
          </a:p>
          <a:p>
            <a:pPr>
              <a:lnSpc>
                <a:spcPct val="150000"/>
              </a:lnSpc>
            </a:pPr>
            <a:r>
              <a:rPr lang="zh-CN" altLang="en-US" sz="2400" dirty="0">
                <a:latin typeface="Microsoft YaHei" charset="-122"/>
                <a:ea typeface="Microsoft YaHei" charset="-122"/>
                <a:cs typeface="Microsoft YaHei" charset="-122"/>
              </a:rPr>
              <a:t>第四章 网络层</a:t>
            </a:r>
          </a:p>
          <a:p>
            <a:pPr>
              <a:lnSpc>
                <a:spcPct val="150000"/>
              </a:lnSpc>
            </a:pPr>
            <a:r>
              <a:rPr lang="zh-CN" altLang="en-US" sz="2400" dirty="0">
                <a:latin typeface="Microsoft YaHei" charset="-122"/>
                <a:ea typeface="Microsoft YaHei" charset="-122"/>
                <a:cs typeface="Microsoft YaHei" charset="-122"/>
              </a:rPr>
              <a:t>第五章 数据链路层与局域网</a:t>
            </a:r>
          </a:p>
          <a:p>
            <a:pPr>
              <a:lnSpc>
                <a:spcPct val="150000"/>
              </a:lnSpc>
            </a:pPr>
            <a:r>
              <a:rPr lang="zh-CN" altLang="en-US" sz="2400" dirty="0">
                <a:solidFill>
                  <a:srgbClr val="FF0000"/>
                </a:solidFill>
                <a:latin typeface="Microsoft YaHei" charset="-122"/>
                <a:ea typeface="Microsoft YaHei" charset="-122"/>
                <a:cs typeface="Microsoft YaHei" charset="-122"/>
              </a:rPr>
              <a:t>第六章 物理层</a:t>
            </a:r>
          </a:p>
          <a:p>
            <a:pPr>
              <a:lnSpc>
                <a:spcPct val="150000"/>
              </a:lnSpc>
            </a:pPr>
            <a:r>
              <a:rPr lang="zh-CN" altLang="en-US" sz="2400" dirty="0">
                <a:latin typeface="Microsoft YaHei" charset="-122"/>
                <a:ea typeface="Microsoft YaHei" charset="-122"/>
                <a:cs typeface="Microsoft YaHei" charset="-122"/>
              </a:rPr>
              <a:t>第七章 无线与移动网络</a:t>
            </a: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33507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20" y="1908647"/>
            <a:ext cx="12024380" cy="1135054"/>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同轴电缆</a:t>
            </a:r>
            <a:r>
              <a:rPr lang="zh-CN" altLang="en-US" sz="2400" dirty="0">
                <a:latin typeface="Microsoft YaHei" charset="-122"/>
                <a:ea typeface="Microsoft YaHei" charset="-122"/>
                <a:cs typeface="Microsoft YaHei" charset="-122"/>
              </a:rPr>
              <a:t>：对外界干扰具有较好的屏蔽作用，具有较好的抗电磁干扰性能。目前多用于</a:t>
            </a:r>
            <a:r>
              <a:rPr lang="zh-CN" altLang="en-US" sz="2400" dirty="0">
                <a:solidFill>
                  <a:srgbClr val="FF0000"/>
                </a:solidFill>
                <a:latin typeface="Microsoft YaHei" charset="-122"/>
                <a:ea typeface="Microsoft YaHei" charset="-122"/>
                <a:cs typeface="Microsoft YaHei" charset="-122"/>
              </a:rPr>
              <a:t>有线电视网络</a:t>
            </a:r>
            <a:r>
              <a:rPr lang="zh-CN" altLang="en-US" sz="2400" dirty="0">
                <a:latin typeface="Microsoft YaHei" charset="-122"/>
                <a:ea typeface="Microsoft YaHei" charset="-122"/>
                <a:cs typeface="Microsoft YaHei" charset="-122"/>
              </a:rPr>
              <a:t>。</a:t>
            </a:r>
          </a:p>
        </p:txBody>
      </p:sp>
      <p:sp>
        <p:nvSpPr>
          <p:cNvPr id="15" name="文本框 14"/>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6"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9" name="文本框 18"/>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20" name="左大括号 19"/>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3" name="文本框 22"/>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同轴电缆</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pic>
        <p:nvPicPr>
          <p:cNvPr id="24" name="图片 23"/>
          <p:cNvPicPr>
            <a:picLocks noChangeAspect="1"/>
          </p:cNvPicPr>
          <p:nvPr/>
        </p:nvPicPr>
        <p:blipFill rotWithShape="1">
          <a:blip r:embed="rId4"/>
          <a:srcRect l="22292" t="10036" r="363"/>
          <a:stretch/>
        </p:blipFill>
        <p:spPr>
          <a:xfrm>
            <a:off x="3132168" y="2772804"/>
            <a:ext cx="4460217" cy="3584853"/>
          </a:xfrm>
          <a:prstGeom prst="rect">
            <a:avLst/>
          </a:prstGeom>
          <a:ln>
            <a:noFill/>
          </a:ln>
          <a:effectLst>
            <a:outerShdw blurRad="292100" dist="139700" dir="2700000" algn="tl" rotWithShape="0">
              <a:srgbClr val="333333">
                <a:alpha val="65000"/>
              </a:srgbClr>
            </a:outerShdw>
          </a:effectLst>
        </p:spPr>
      </p:pic>
      <p:sp>
        <p:nvSpPr>
          <p:cNvPr id="25" name="文本框 24"/>
          <p:cNvSpPr txBox="1"/>
          <p:nvPr/>
        </p:nvSpPr>
        <p:spPr>
          <a:xfrm>
            <a:off x="8314816" y="5824543"/>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绝缘</a:t>
            </a:r>
            <a:r>
              <a:rPr kumimoji="1" lang="zh-CN" altLang="en-US" sz="2000">
                <a:latin typeface="Microsoft YaHei" charset="-122"/>
                <a:ea typeface="Microsoft YaHei" charset="-122"/>
                <a:cs typeface="Microsoft YaHei" charset="-122"/>
              </a:rPr>
              <a:t>保护套层</a:t>
            </a:r>
          </a:p>
        </p:txBody>
      </p:sp>
      <p:cxnSp>
        <p:nvCxnSpPr>
          <p:cNvPr id="26" name="直线箭头连接符 25"/>
          <p:cNvCxnSpPr>
            <a:stCxn id="28" idx="1"/>
          </p:cNvCxnSpPr>
          <p:nvPr/>
        </p:nvCxnSpPr>
        <p:spPr>
          <a:xfrm flipH="1" flipV="1">
            <a:off x="7592385" y="6016835"/>
            <a:ext cx="722431" cy="7763"/>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8287117" y="4656851"/>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外导体屏蔽层</a:t>
            </a:r>
          </a:p>
        </p:txBody>
      </p:sp>
      <p:cxnSp>
        <p:nvCxnSpPr>
          <p:cNvPr id="28" name="直线箭头连接符 27"/>
          <p:cNvCxnSpPr/>
          <p:nvPr/>
        </p:nvCxnSpPr>
        <p:spPr>
          <a:xfrm flipH="1" flipV="1">
            <a:off x="6345477" y="4856906"/>
            <a:ext cx="1941642" cy="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9" name="文本框 28"/>
          <p:cNvSpPr txBox="1"/>
          <p:nvPr/>
        </p:nvSpPr>
        <p:spPr>
          <a:xfrm>
            <a:off x="8287117" y="3222796"/>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绝缘层</a:t>
            </a:r>
          </a:p>
        </p:txBody>
      </p:sp>
      <p:cxnSp>
        <p:nvCxnSpPr>
          <p:cNvPr id="30" name="直线箭头连接符 29"/>
          <p:cNvCxnSpPr/>
          <p:nvPr/>
        </p:nvCxnSpPr>
        <p:spPr>
          <a:xfrm flipH="1" flipV="1">
            <a:off x="4333797" y="3386786"/>
            <a:ext cx="3953323" cy="36067"/>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1" name="文本框 30"/>
          <p:cNvSpPr txBox="1"/>
          <p:nvPr/>
        </p:nvSpPr>
        <p:spPr>
          <a:xfrm>
            <a:off x="8314816" y="2697396"/>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内导体</a:t>
            </a:r>
          </a:p>
        </p:txBody>
      </p:sp>
      <p:cxnSp>
        <p:nvCxnSpPr>
          <p:cNvPr id="32" name="直线箭头连接符 31"/>
          <p:cNvCxnSpPr/>
          <p:nvPr/>
        </p:nvCxnSpPr>
        <p:spPr>
          <a:xfrm flipH="1" flipV="1">
            <a:off x="3485899" y="2888816"/>
            <a:ext cx="4828921" cy="8638"/>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79571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三、米勒码</a:t>
            </a:r>
            <a:r>
              <a:rPr lang="en-US" altLang="zh-CN" sz="2400" dirty="0">
                <a:latin typeface="Microsoft YaHei" charset="-122"/>
                <a:ea typeface="Microsoft YaHei" charset="-122"/>
                <a:cs typeface="Microsoft YaHei" charset="-122"/>
              </a:rPr>
              <a:t>(Miller Code)</a:t>
            </a:r>
            <a:r>
              <a:rPr lang="zh-CN" altLang="en-US" sz="2400" dirty="0">
                <a:latin typeface="Microsoft YaHei" charset="-122"/>
                <a:ea typeface="Microsoft YaHei" charset="-122"/>
                <a:cs typeface="Microsoft YaHei" charset="-122"/>
              </a:rPr>
              <a:t>：延迟调制码。</a:t>
            </a:r>
            <a:endParaRPr lang="zh-CN" altLang="en-US"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正负</a:t>
            </a:r>
            <a:r>
              <a:rPr lang="zh-CN" altLang="en-US" sz="2400" dirty="0">
                <a:latin typeface="Microsoft YaHei" charset="-122"/>
                <a:ea typeface="Microsoft YaHei" charset="-122"/>
                <a:cs typeface="Microsoft YaHei" charset="-122"/>
              </a:rPr>
              <a:t>或负正。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11</a:t>
            </a:r>
            <a:r>
              <a:rPr lang="zh-CN" altLang="en-US" sz="2400" dirty="0">
                <a:latin typeface="Microsoft YaHei" charset="-122"/>
                <a:ea typeface="Microsoft YaHei" charset="-122"/>
                <a:cs typeface="Microsoft YaHei" charset="-122"/>
              </a:rPr>
              <a:t>：交替编码。</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正或负。脉冲期间不跳变。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前面正</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后面负；前面负，后面正</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后的</a:t>
            </a: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：延续</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的电平，正负或负正。</a:t>
            </a:r>
          </a:p>
        </p:txBody>
      </p:sp>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9523952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8516" y="112295"/>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三、米勒码</a:t>
            </a:r>
            <a:r>
              <a:rPr lang="en-US" altLang="zh-CN" sz="2400" dirty="0">
                <a:latin typeface="Microsoft YaHei" charset="-122"/>
                <a:ea typeface="Microsoft YaHei" charset="-122"/>
                <a:cs typeface="Microsoft YaHei" charset="-122"/>
              </a:rPr>
              <a:t>(Miller Code)</a:t>
            </a:r>
            <a:r>
              <a:rPr lang="zh-CN" altLang="en-US" sz="2400" dirty="0">
                <a:latin typeface="Microsoft YaHei" charset="-122"/>
                <a:ea typeface="Microsoft YaHei" charset="-122"/>
                <a:cs typeface="Microsoft YaHei" charset="-122"/>
              </a:rPr>
              <a:t>：延迟调制码。</a:t>
            </a:r>
            <a:endParaRPr lang="zh-CN" altLang="en-US"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正负</a:t>
            </a:r>
            <a:r>
              <a:rPr lang="zh-CN" altLang="en-US" sz="2400" dirty="0">
                <a:latin typeface="Microsoft YaHei" charset="-122"/>
                <a:ea typeface="Microsoft YaHei" charset="-122"/>
                <a:cs typeface="Microsoft YaHei" charset="-122"/>
              </a:rPr>
              <a:t>或负正。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11</a:t>
            </a:r>
            <a:r>
              <a:rPr lang="zh-CN" altLang="en-US" sz="2400" dirty="0">
                <a:latin typeface="Microsoft YaHei" charset="-122"/>
                <a:ea typeface="Microsoft YaHei" charset="-122"/>
                <a:cs typeface="Microsoft YaHei" charset="-122"/>
              </a:rPr>
              <a:t>：交替编码。</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正或负。脉冲期间不跳变。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前面正</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后面负；前面负，后面正</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后的</a:t>
            </a: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：延续</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的电平，正负或负正。</a:t>
            </a:r>
            <a:endParaRPr sz="2400" dirty="0">
              <a:solidFill>
                <a:srgbClr val="FF0000"/>
              </a:solidFill>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srcRect t="19646"/>
          <a:stretch/>
        </p:blipFill>
        <p:spPr>
          <a:xfrm>
            <a:off x="4294413" y="4457700"/>
            <a:ext cx="7543178" cy="199338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94413" y="3970318"/>
            <a:ext cx="7543178" cy="2480770"/>
          </a:xfrm>
          <a:prstGeom prst="rect">
            <a:avLst/>
          </a:prstGeom>
        </p:spPr>
      </p:pic>
      <p:sp>
        <p:nvSpPr>
          <p:cNvPr id="4" name="TextBox 4"/>
          <p:cNvSpPr txBox="1"/>
          <p:nvPr/>
        </p:nvSpPr>
        <p:spPr>
          <a:xfrm>
            <a:off x="178516" y="112295"/>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三、米勒码</a:t>
            </a:r>
            <a:r>
              <a:rPr lang="en-US" altLang="zh-CN" sz="2400" dirty="0">
                <a:latin typeface="Microsoft YaHei" charset="-122"/>
                <a:ea typeface="Microsoft YaHei" charset="-122"/>
                <a:cs typeface="Microsoft YaHei" charset="-122"/>
              </a:rPr>
              <a:t>(Miller Code)</a:t>
            </a:r>
            <a:r>
              <a:rPr lang="zh-CN" altLang="en-US" sz="2400" dirty="0">
                <a:latin typeface="Microsoft YaHei" charset="-122"/>
                <a:ea typeface="Microsoft YaHei" charset="-122"/>
                <a:cs typeface="Microsoft YaHei" charset="-122"/>
              </a:rPr>
              <a:t>：延迟调制码。</a:t>
            </a:r>
            <a:endParaRPr lang="zh-CN" altLang="en-US"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正负</a:t>
            </a:r>
            <a:r>
              <a:rPr lang="zh-CN" altLang="en-US" sz="2400" dirty="0">
                <a:latin typeface="Microsoft YaHei" charset="-122"/>
                <a:ea typeface="Microsoft YaHei" charset="-122"/>
                <a:cs typeface="Microsoft YaHei" charset="-122"/>
              </a:rPr>
              <a:t>或负正。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11</a:t>
            </a:r>
            <a:r>
              <a:rPr lang="zh-CN" altLang="en-US" sz="2400" dirty="0">
                <a:latin typeface="Microsoft YaHei" charset="-122"/>
                <a:ea typeface="Microsoft YaHei" charset="-122"/>
                <a:cs typeface="Microsoft YaHei" charset="-122"/>
              </a:rPr>
              <a:t>：交替编码。</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正或负。脉冲期间不跳变。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00</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前面正</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后面负；前面负，后面正</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后的</a:t>
            </a: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：延续</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的电平，正负或负正。</a:t>
            </a:r>
            <a:endParaRPr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32591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002190" cy="21834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四、传号反转码（</a:t>
            </a:r>
            <a:r>
              <a:rPr lang="en-US" altLang="zh-CN" sz="2400" dirty="0">
                <a:latin typeface="Microsoft YaHei" charset="-122"/>
                <a:ea typeface="Microsoft YaHei" charset="-122"/>
                <a:cs typeface="Microsoft YaHei" charset="-122"/>
              </a:rPr>
              <a:t>Coded Mark Inversion,CMI</a:t>
            </a:r>
            <a:r>
              <a:rPr lang="zh-CN" altLang="en-US" sz="2400" dirty="0">
                <a:latin typeface="Microsoft YaHei" charset="-122"/>
                <a:ea typeface="Microsoft YaHei" charset="-122"/>
                <a:cs typeface="Microsoft YaHei" charset="-122"/>
              </a:rPr>
              <a:t>码）：</a:t>
            </a:r>
          </a:p>
          <a:p>
            <a:pPr>
              <a:lnSpc>
                <a:spcPct val="150000"/>
              </a:lnSpc>
            </a:pPr>
            <a:r>
              <a:rPr lang="zh-CN" altLang="en-US" sz="2400" dirty="0">
                <a:latin typeface="Microsoft YaHei" charset="-122"/>
                <a:ea typeface="Microsoft YaHei" charset="-122"/>
                <a:cs typeface="Microsoft YaHei" charset="-122"/>
              </a:rPr>
              <a:t>       数字</a:t>
            </a:r>
            <a:r>
              <a:rPr sz="2400" dirty="0">
                <a:latin typeface="Microsoft YaHei" charset="-122"/>
                <a:ea typeface="Microsoft YaHei" charset="-122"/>
                <a:cs typeface="Microsoft YaHei" charset="-122"/>
              </a:rPr>
              <a:t>1：正</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负</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交替</a:t>
            </a:r>
            <a:r>
              <a:rPr lang="zh-CN" altLang="en-US" sz="2400" dirty="0">
                <a:latin typeface="Microsoft YaHei" charset="-122"/>
                <a:ea typeface="Microsoft YaHei" charset="-122"/>
                <a:cs typeface="Microsoft YaHei" charset="-122"/>
              </a:rPr>
              <a:t>编码。</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：一个脉冲时间内从负电平到正电平。</a:t>
            </a:r>
            <a:endParaRPr sz="2400" dirty="0">
              <a:latin typeface="Microsoft YaHei" charset="-122"/>
              <a:ea typeface="Microsoft YaHei" charset="-122"/>
              <a:cs typeface="Microsoft YaHei"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pic>
        <p:nvPicPr>
          <p:cNvPr id="2" name="图片 1"/>
          <p:cNvPicPr>
            <a:picLocks noChangeAspect="1"/>
          </p:cNvPicPr>
          <p:nvPr/>
        </p:nvPicPr>
        <p:blipFill rotWithShape="1">
          <a:blip r:embed="rId3"/>
          <a:srcRect t="18622"/>
          <a:stretch/>
        </p:blipFill>
        <p:spPr>
          <a:xfrm>
            <a:off x="4195661" y="4499522"/>
            <a:ext cx="7996339" cy="2180677"/>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002190" cy="2782813"/>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四、传号反转码（</a:t>
            </a:r>
            <a:r>
              <a:rPr lang="en-US" altLang="zh-CN" sz="2400" dirty="0">
                <a:latin typeface="Microsoft YaHei" charset="-122"/>
                <a:ea typeface="Microsoft YaHei" charset="-122"/>
                <a:cs typeface="Microsoft YaHei" charset="-122"/>
              </a:rPr>
              <a:t>Coded Mark Inversion,CMI</a:t>
            </a:r>
            <a:r>
              <a:rPr lang="zh-CN" altLang="en-US" sz="2400" dirty="0">
                <a:latin typeface="Microsoft YaHei" charset="-122"/>
                <a:ea typeface="Microsoft YaHei" charset="-122"/>
                <a:cs typeface="Microsoft YaHei" charset="-122"/>
              </a:rPr>
              <a:t>码）：</a:t>
            </a:r>
          </a:p>
          <a:p>
            <a:pPr>
              <a:lnSpc>
                <a:spcPct val="150000"/>
              </a:lnSpc>
            </a:pPr>
            <a:r>
              <a:rPr lang="zh-CN" altLang="en-US" sz="2400" dirty="0">
                <a:latin typeface="Microsoft YaHei" charset="-122"/>
                <a:ea typeface="Microsoft YaHei" charset="-122"/>
                <a:cs typeface="Microsoft YaHei" charset="-122"/>
              </a:rPr>
              <a:t>       数字</a:t>
            </a:r>
            <a:r>
              <a:rPr sz="2400" dirty="0">
                <a:latin typeface="Microsoft YaHei" charset="-122"/>
                <a:ea typeface="Microsoft YaHei" charset="-122"/>
                <a:cs typeface="Microsoft YaHei" charset="-122"/>
              </a:rPr>
              <a:t>1：正</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负</a:t>
            </a:r>
            <a:r>
              <a:rPr lang="zh-CN" altLang="en-US" sz="2400" dirty="0">
                <a:latin typeface="Microsoft YaHei" charset="-122"/>
                <a:ea typeface="Microsoft YaHei" charset="-122"/>
                <a:cs typeface="Microsoft YaHei" charset="-122"/>
              </a:rPr>
              <a:t>，</a:t>
            </a:r>
            <a:r>
              <a:rPr sz="2400" dirty="0">
                <a:latin typeface="Microsoft YaHei" charset="-122"/>
                <a:ea typeface="Microsoft YaHei" charset="-122"/>
                <a:cs typeface="Microsoft YaHei" charset="-122"/>
              </a:rPr>
              <a:t>交替</a:t>
            </a:r>
            <a:r>
              <a:rPr lang="zh-CN" altLang="en-US" sz="2400" dirty="0">
                <a:latin typeface="Microsoft YaHei" charset="-122"/>
                <a:ea typeface="Microsoft YaHei" charset="-122"/>
                <a:cs typeface="Microsoft YaHei" charset="-122"/>
              </a:rPr>
              <a:t>编码。</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：一个脉冲时间内从负电平到正电平。</a:t>
            </a:r>
            <a:endParaRPr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例如：</a:t>
            </a:r>
            <a:r>
              <a:rPr lang="en-US" altLang="zh-CN" sz="2400" dirty="0">
                <a:latin typeface="Microsoft YaHei" charset="-122"/>
                <a:ea typeface="Microsoft YaHei" charset="-122"/>
                <a:cs typeface="Microsoft YaHei" charset="-122"/>
                <a:sym typeface="+mn-ea"/>
              </a:rPr>
              <a:t>1100101101</a:t>
            </a:r>
            <a:endParaRPr lang="en-US" altLang="zh-CN" sz="2400" dirty="0">
              <a:latin typeface="Microsoft YaHei" charset="-122"/>
              <a:ea typeface="Microsoft YaHei" charset="-122"/>
              <a:cs typeface="Microsoft YaHei"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pic>
        <p:nvPicPr>
          <p:cNvPr id="2" name="图片 1"/>
          <p:cNvPicPr>
            <a:picLocks noChangeAspect="1"/>
          </p:cNvPicPr>
          <p:nvPr/>
        </p:nvPicPr>
        <p:blipFill>
          <a:blip r:embed="rId3"/>
          <a:stretch>
            <a:fillRect/>
          </a:stretch>
        </p:blipFill>
        <p:spPr>
          <a:xfrm>
            <a:off x="4195661" y="4000500"/>
            <a:ext cx="7996339" cy="2679700"/>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829386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、在下列基带传输码型中，用</a:t>
            </a: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种电平进行编码的是（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双相码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B:AMI</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C:CMI</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米勒码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、在下列基带传输码型中，用</a:t>
            </a: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种电平进行编码的是（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双相码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B:AMI</a:t>
            </a:r>
            <a:r>
              <a:rPr lang="zh-CN" altLang="en-US" sz="2400" b="0" dirty="0">
                <a:solidFill>
                  <a:srgbClr val="FF0000"/>
                </a:solidFill>
                <a:latin typeface="Microsoft YaHei" charset="-122"/>
                <a:ea typeface="Microsoft YaHei" charset="-122"/>
                <a:cs typeface="Microsoft YaHei" charset="-122"/>
              </a:rPr>
              <a:t>码</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C:CMI</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米勒码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、下列基带传输码型中，（     ）又称为曼彻斯特码。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A:AMI </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米勒码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差分双相码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双相码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、下列基带传输码型中，（   </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  ）又称为曼彻斯特码。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A:AMI </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米勒码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差分双相码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双相码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、下列不属于数字基带信息码型的是（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单极不归零码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双相码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双极归零码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差分码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479" y="1998125"/>
            <a:ext cx="10002190" cy="581057"/>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光纤</a:t>
            </a:r>
            <a:r>
              <a:rPr lang="zh-CN" altLang="en-US" sz="2400" dirty="0">
                <a:latin typeface="Microsoft YaHei" charset="-122"/>
                <a:ea typeface="Microsoft YaHei" charset="-122"/>
                <a:cs typeface="Microsoft YaHei" charset="-122"/>
              </a:rPr>
              <a:t>：基本原理是利用了光的全反射现象。</a:t>
            </a:r>
            <a:endParaRPr lang="en-US" altLang="zh-CN"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4"/>
          <a:stretch>
            <a:fillRect/>
          </a:stretch>
        </p:blipFill>
        <p:spPr>
          <a:xfrm>
            <a:off x="2811292" y="2902348"/>
            <a:ext cx="6285414" cy="2410844"/>
          </a:xfrm>
          <a:prstGeom prst="rect">
            <a:avLst/>
          </a:prstGeom>
        </p:spPr>
      </p:pic>
      <p:sp>
        <p:nvSpPr>
          <p:cNvPr id="2" name="矩形 1"/>
          <p:cNvSpPr/>
          <p:nvPr/>
        </p:nvSpPr>
        <p:spPr>
          <a:xfrm>
            <a:off x="0" y="161148"/>
            <a:ext cx="962123" cy="276999"/>
          </a:xfrm>
          <a:prstGeom prst="rect">
            <a:avLst/>
          </a:prstGeom>
        </p:spPr>
        <p:txBody>
          <a:bodyPr wrap="none">
            <a:spAutoFit/>
          </a:bodyPr>
          <a:lstStyle/>
          <a:p>
            <a:r>
              <a:rPr lang="en-US" altLang="zh-CN" sz="1200">
                <a:solidFill>
                  <a:schemeClr val="bg1">
                    <a:lumMod val="75000"/>
                  </a:schemeClr>
                </a:solidFill>
                <a:latin typeface="Helvetica Neue For Number" charset="0"/>
              </a:rPr>
              <a:t>6.2.1.4</a:t>
            </a:r>
            <a:r>
              <a:rPr lang="zh-CN" altLang="en-US" sz="1200" dirty="0">
                <a:solidFill>
                  <a:schemeClr val="bg1">
                    <a:lumMod val="75000"/>
                  </a:schemeClr>
                </a:solidFill>
                <a:latin typeface="Helvetica Neue For Number" charset="0"/>
              </a:rPr>
              <a:t>光纤</a:t>
            </a:r>
            <a:endParaRPr lang="zh-CN" altLang="en-US" sz="1200" dirty="0">
              <a:solidFill>
                <a:schemeClr val="bg1">
                  <a:lumMod val="75000"/>
                </a:schemeClr>
              </a:solidFill>
            </a:endParaRPr>
          </a:p>
        </p:txBody>
      </p:sp>
      <p:sp>
        <p:nvSpPr>
          <p:cNvPr id="6" name="文本框 5"/>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8" name="文本框 7"/>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9" name="左大括号 8"/>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光纤</a:t>
            </a:r>
            <a:endParaRPr kumimoji="1" lang="en-US" altLang="zh-CN" sz="1400" dirty="0">
              <a:solidFill>
                <a:srgbClr val="FF0000"/>
              </a:solidFill>
              <a:latin typeface="Microsoft YaHei" charset="-122"/>
              <a:ea typeface="Microsoft YaHei" charset="-122"/>
              <a:cs typeface="Microsoft YaHei"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、下列不属于数字基带信息码型的是（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单极不归零码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双相码</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双极归零码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差分码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、下列不属于数字基带传输码型的是（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A:AMI </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米勒码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多元码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D:nBmB</a:t>
            </a:r>
            <a:r>
              <a:rPr lang="zh-CN" altLang="en-US" sz="2400" b="0" dirty="0">
                <a:solidFill>
                  <a:schemeClr val="tx1"/>
                </a:solidFill>
                <a:latin typeface="Microsoft YaHei" charset="-122"/>
                <a:ea typeface="Microsoft YaHei" charset="-122"/>
                <a:cs typeface="Microsoft YaHei" charset="-122"/>
              </a:rPr>
              <a:t>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、下列不属于数字基带传输码型的是（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A:AMI </a:t>
            </a:r>
            <a:r>
              <a:rPr lang="zh-CN" altLang="en-US" sz="2400" b="0" dirty="0">
                <a:solidFill>
                  <a:schemeClr val="tx1"/>
                </a:solidFill>
                <a:latin typeface="Microsoft YaHei" charset="-122"/>
                <a:ea typeface="Microsoft YaHei" charset="-122"/>
                <a:cs typeface="Microsoft YaHei" charset="-122"/>
              </a:rPr>
              <a:t>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米勒码</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多元码</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D:nBmB</a:t>
            </a:r>
            <a:r>
              <a:rPr lang="zh-CN" altLang="en-US" sz="2400" b="0" dirty="0">
                <a:solidFill>
                  <a:schemeClr val="tx1"/>
                </a:solidFill>
                <a:latin typeface="Microsoft YaHei" charset="-122"/>
                <a:ea typeface="Microsoft YaHei" charset="-122"/>
                <a:cs typeface="Microsoft YaHei" charset="-122"/>
              </a:rPr>
              <a:t>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5</a:t>
            </a:r>
            <a:r>
              <a:rPr lang="zh-CN" altLang="en-US" sz="2400" b="0" dirty="0">
                <a:solidFill>
                  <a:schemeClr val="tx1"/>
                </a:solidFill>
                <a:latin typeface="Microsoft YaHei" charset="-122"/>
                <a:ea typeface="Microsoft YaHei" charset="-122"/>
                <a:cs typeface="Microsoft YaHei" charset="-122"/>
              </a:rPr>
              <a:t>、若利用正负电平表示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，每位持续时间的中间时刻进行跳变，并利用该跳变分别表示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，该编码类型属于（）</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差分码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双相码</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米勒码</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归零码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70476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5</a:t>
            </a:r>
            <a:r>
              <a:rPr lang="zh-CN" altLang="en-US" sz="2400" b="0" dirty="0">
                <a:solidFill>
                  <a:schemeClr val="tx1"/>
                </a:solidFill>
                <a:latin typeface="Microsoft YaHei" charset="-122"/>
                <a:ea typeface="Microsoft YaHei" charset="-122"/>
                <a:cs typeface="Microsoft YaHei" charset="-122"/>
              </a:rPr>
              <a:t>、若利用正负电平表示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，每位持续时间的中间时刻进行跳变，并利用该跳变分别表示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，该编码类型属于（</a:t>
            </a:r>
            <a:r>
              <a:rPr lang="en-US" altLang="zh-CN" sz="2400" b="0" dirty="0">
                <a:solidFill>
                  <a:srgbClr val="FF0000"/>
                </a:solidFill>
                <a:latin typeface="Microsoft YaHei" charset="-122"/>
                <a:ea typeface="Microsoft YaHei" charset="-122"/>
                <a:cs typeface="Microsoft YaHei" charset="-122"/>
              </a:rPr>
              <a:t> B </a:t>
            </a:r>
            <a:r>
              <a:rPr lang="zh-CN" altLang="en-US" sz="2400" b="0" dirty="0">
                <a:solidFill>
                  <a:schemeClr val="tx1"/>
                </a:solidFill>
                <a:latin typeface="Microsoft YaHei" charset="-122"/>
                <a:ea typeface="Microsoft YaHei" charset="-122"/>
                <a:cs typeface="Microsoft YaHei" charset="-122"/>
              </a:rPr>
              <a:t>）</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差分码</a:t>
            </a:r>
          </a:p>
          <a:p>
            <a:pPr>
              <a:lnSpc>
                <a:spcPct val="150000"/>
              </a:lnSpc>
            </a:pP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双相码</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米勒码</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归零码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741022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1"/>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8</a:t>
            </a:r>
            <a:r>
              <a:rPr lang="zh-CN" altLang="en-US" sz="2400" b="0" dirty="0">
                <a:solidFill>
                  <a:schemeClr val="tx1"/>
                </a:solidFill>
                <a:latin typeface="Microsoft YaHei" charset="-122"/>
                <a:ea typeface="Microsoft YaHei" charset="-122"/>
                <a:cs typeface="Microsoft YaHei" charset="-122"/>
              </a:rPr>
              <a:t>、下图为曼彻斯特编码和差分曼彻斯特编码的脉冲波形，试给出对应的比特串（假定差分曼彻斯特编码的初始信号为</a:t>
            </a:r>
            <a:r>
              <a:rPr lang="zh-CN" altLang="en-US" sz="2400" b="0" dirty="0">
                <a:solidFill>
                  <a:srgbClr val="FF0000"/>
                </a:solidFill>
                <a:latin typeface="Microsoft YaHei" charset="-122"/>
                <a:ea typeface="Microsoft YaHei" charset="-122"/>
                <a:cs typeface="Microsoft YaHei" charset="-122"/>
              </a:rPr>
              <a:t>高电平</a:t>
            </a:r>
            <a:r>
              <a:rPr lang="zh-CN" altLang="en-US" sz="2400" b="0" dirty="0">
                <a:solidFill>
                  <a:schemeClr val="tx1"/>
                </a:solidFill>
                <a:latin typeface="Microsoft YaHei" charset="-122"/>
                <a:ea typeface="Microsoft YaHei" charset="-122"/>
                <a:cs typeface="Microsoft YaHei" charset="-122"/>
              </a:rPr>
              <a:t>）。</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bg1"/>
                </a:solidFill>
                <a:latin typeface="Microsoft YaHei" charset="-122"/>
                <a:ea typeface="Microsoft YaHei" charset="-122"/>
                <a:cs typeface="Microsoft YaHei" charset="-122"/>
                <a:sym typeface="+mn-ea"/>
              </a:rPr>
              <a:t>0</a:t>
            </a:r>
            <a:r>
              <a:rPr lang="zh-CN" altLang="en-US" sz="2400" b="0" dirty="0">
                <a:solidFill>
                  <a:schemeClr val="bg1"/>
                </a:solidFill>
                <a:latin typeface="Microsoft YaHei" charset="-122"/>
                <a:ea typeface="Microsoft YaHei" charset="-122"/>
                <a:cs typeface="Microsoft YaHei" charset="-122"/>
                <a:sym typeface="+mn-ea"/>
              </a:rPr>
              <a:t>：负到正</a:t>
            </a:r>
            <a:endParaRPr lang="en-US" altLang="zh-CN" sz="2400" b="0" dirty="0">
              <a:solidFill>
                <a:schemeClr val="bg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bg1"/>
                </a:solidFill>
                <a:latin typeface="Microsoft YaHei" charset="-122"/>
                <a:ea typeface="Microsoft YaHei" charset="-122"/>
                <a:cs typeface="Microsoft YaHei" charset="-122"/>
                <a:sym typeface="+mn-ea"/>
              </a:rPr>
              <a:t>1</a:t>
            </a:r>
            <a:r>
              <a:rPr lang="zh-CN" altLang="en-US" sz="2400" b="0" dirty="0">
                <a:solidFill>
                  <a:schemeClr val="bg1"/>
                </a:solidFill>
                <a:latin typeface="Microsoft YaHei" charset="-122"/>
                <a:ea typeface="Microsoft YaHei" charset="-122"/>
                <a:cs typeface="Microsoft YaHei" charset="-122"/>
                <a:sym typeface="+mn-ea"/>
              </a:rPr>
              <a:t>：正到负</a:t>
            </a:r>
            <a:endParaRPr lang="en-US" altLang="zh-CN" sz="2400" b="0" dirty="0">
              <a:solidFill>
                <a:schemeClr val="bg1"/>
              </a:solidFill>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Tree>
    <p:extLst>
      <p:ext uri="{BB962C8B-B14F-4D97-AF65-F5344CB8AC3E}">
        <p14:creationId xmlns:p14="http://schemas.microsoft.com/office/powerpoint/2010/main" val="89667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1"/>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、下图为曼彻斯特编码和差分曼彻斯特编码的脉冲波形，试给出对应的比特串（假定差分曼彻斯特编码的初始信号为</a:t>
            </a:r>
            <a:r>
              <a:rPr lang="zh-CN" altLang="en-US" sz="2400" b="0" dirty="0">
                <a:solidFill>
                  <a:srgbClr val="FF0000"/>
                </a:solidFill>
                <a:latin typeface="黑体" panose="02010609060101010101" pitchFamily="49" charset="-122"/>
                <a:ea typeface="黑体" panose="02010609060101010101" pitchFamily="49" charset="-122"/>
              </a:rPr>
              <a:t>高电平</a:t>
            </a:r>
            <a:r>
              <a:rPr lang="zh-CN" altLang="en-US" sz="2400" b="0" dirty="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0</a:t>
            </a:r>
            <a:r>
              <a:rPr lang="zh-CN" altLang="en-US" sz="2400" b="0" dirty="0">
                <a:solidFill>
                  <a:schemeClr val="bg1"/>
                </a:solidFill>
                <a:latin typeface="黑体" panose="02010609060101010101" pitchFamily="49" charset="-122"/>
                <a:ea typeface="黑体" panose="02010609060101010101" pitchFamily="49" charset="-122"/>
                <a:sym typeface="+mn-ea"/>
              </a:rPr>
              <a:t>：负到正</a:t>
            </a:r>
            <a:endParaRPr lang="en-US" altLang="zh-CN" sz="2400" b="0" dirty="0">
              <a:solidFill>
                <a:schemeClr val="bg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1</a:t>
            </a:r>
            <a:r>
              <a:rPr lang="zh-CN" altLang="en-US" sz="2400" b="0" dirty="0">
                <a:solidFill>
                  <a:schemeClr val="bg1"/>
                </a:solidFill>
                <a:latin typeface="黑体" panose="02010609060101010101" pitchFamily="49" charset="-122"/>
                <a:ea typeface="黑体" panose="02010609060101010101" pitchFamily="49" charset="-122"/>
                <a:sym typeface="+mn-ea"/>
              </a:rPr>
              <a:t>：正到负</a:t>
            </a:r>
            <a:endParaRPr lang="en-US" altLang="zh-CN" sz="2400" b="0" dirty="0">
              <a:solidFill>
                <a:schemeClr val="bg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
        <p:nvSpPr>
          <p:cNvPr id="5" name="文本框 4"/>
          <p:cNvSpPr txBox="1"/>
          <p:nvPr/>
        </p:nvSpPr>
        <p:spPr>
          <a:xfrm>
            <a:off x="735180" y="3225771"/>
            <a:ext cx="5062116" cy="2677656"/>
          </a:xfrm>
          <a:prstGeom prst="rect">
            <a:avLst/>
          </a:prstGeom>
          <a:noFill/>
        </p:spPr>
        <p:txBody>
          <a:bodyPr wrap="square" rtlCol="0">
            <a:spAutoFit/>
          </a:bodyPr>
          <a:lstStyle/>
          <a:p>
            <a:pPr>
              <a:lnSpc>
                <a:spcPct val="150000"/>
              </a:lnSpc>
            </a:pPr>
            <a:r>
              <a:rPr kumimoji="1" lang="zh-CN" altLang="en-US" sz="2800" dirty="0">
                <a:latin typeface="Microsoft YaHei" charset="-122"/>
                <a:ea typeface="Microsoft YaHei" charset="-122"/>
                <a:cs typeface="Microsoft YaHei" charset="-122"/>
              </a:rPr>
              <a:t>答：</a:t>
            </a:r>
            <a:r>
              <a:rPr lang="zh-CN" altLang="en-US" sz="2800" dirty="0">
                <a:latin typeface="Microsoft YaHei" charset="-122"/>
                <a:ea typeface="Microsoft YaHei" charset="-122"/>
                <a:cs typeface="Microsoft YaHei" charset="-122"/>
              </a:rPr>
              <a:t>曼彻斯特编码：</a:t>
            </a:r>
            <a:endParaRPr lang="en-US" altLang="zh-CN" sz="2800" dirty="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0110</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0011</a:t>
            </a:r>
          </a:p>
          <a:p>
            <a:pPr>
              <a:lnSpc>
                <a:spcPct val="150000"/>
              </a:lnSpc>
            </a:pPr>
            <a:r>
              <a:rPr lang="zh-CN" altLang="en-US" sz="2800" dirty="0">
                <a:latin typeface="Microsoft YaHei" charset="-122"/>
                <a:ea typeface="Microsoft YaHei" charset="-122"/>
                <a:cs typeface="Microsoft YaHei" charset="-122"/>
              </a:rPr>
              <a:t>    差分曼彻斯特编码：</a:t>
            </a:r>
            <a:endParaRPr lang="en-US" altLang="zh-CN" sz="2800" dirty="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1010</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0101</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00021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频带传输</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823702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92380" y="3231713"/>
            <a:ext cx="144111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频带传输</a:t>
            </a:r>
          </a:p>
        </p:txBody>
      </p:sp>
      <p:sp>
        <p:nvSpPr>
          <p:cNvPr id="6" name="左大括号 5"/>
          <p:cNvSpPr/>
          <p:nvPr/>
        </p:nvSpPr>
        <p:spPr>
          <a:xfrm>
            <a:off x="4871570" y="2216025"/>
            <a:ext cx="548640"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004877"/>
            <a:ext cx="4017724" cy="2862322"/>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频带传输基本概念</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4176230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7098" y="1794256"/>
            <a:ext cx="10696575" cy="175323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基带信号，具有低通特性，可以用在低通特性的信道</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有线信道</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中进行传输。</a:t>
            </a:r>
          </a:p>
          <a:p>
            <a:pPr>
              <a:lnSpc>
                <a:spcPct val="150000"/>
              </a:lnSpc>
            </a:pPr>
            <a:r>
              <a:rPr lang="zh-CN" altLang="en-US" sz="2400" dirty="0">
                <a:latin typeface="Microsoft YaHei" charset="-122"/>
                <a:ea typeface="Microsoft YaHei" charset="-122"/>
                <a:cs typeface="Microsoft YaHei" charset="-122"/>
                <a:sym typeface="+mn-ea"/>
              </a:rPr>
              <a:t>无线信道，是带通特性。因此只能利用基带信号去</a:t>
            </a:r>
            <a:r>
              <a:rPr lang="zh-CN" altLang="en-US" sz="2400" dirty="0">
                <a:solidFill>
                  <a:srgbClr val="FF0000"/>
                </a:solidFill>
                <a:latin typeface="Microsoft YaHei" charset="-122"/>
                <a:ea typeface="Microsoft YaHei" charset="-122"/>
                <a:cs typeface="Microsoft YaHei" charset="-122"/>
                <a:sym typeface="+mn-ea"/>
              </a:rPr>
              <a:t>调制</a:t>
            </a:r>
            <a:r>
              <a:rPr lang="zh-CN" altLang="en-US" sz="2400" dirty="0">
                <a:latin typeface="Microsoft YaHei" charset="-122"/>
                <a:ea typeface="Microsoft YaHei" charset="-122"/>
                <a:cs typeface="Microsoft YaHei" charset="-122"/>
                <a:sym typeface="+mn-ea"/>
              </a:rPr>
              <a:t>与对应信道传输特性相匹配的载波信号。</a:t>
            </a:r>
          </a:p>
        </p:txBody>
      </p:sp>
    </p:spTree>
    <p:extLst>
      <p:ext uri="{BB962C8B-B14F-4D97-AF65-F5344CB8AC3E}">
        <p14:creationId xmlns:p14="http://schemas.microsoft.com/office/powerpoint/2010/main" val="316447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479" y="1998125"/>
            <a:ext cx="10002190" cy="581057"/>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光纤</a:t>
            </a:r>
            <a:r>
              <a:rPr lang="zh-CN" altLang="en-US" sz="2400" dirty="0">
                <a:latin typeface="Microsoft YaHei" charset="-122"/>
                <a:ea typeface="Microsoft YaHei" charset="-122"/>
                <a:cs typeface="Microsoft YaHei" charset="-122"/>
              </a:rPr>
              <a:t>：基本原理是利用了光的全反射现象。</a:t>
            </a:r>
            <a:endParaRPr lang="en-US" altLang="zh-CN" sz="2400" dirty="0">
              <a:latin typeface="Microsoft YaHei" charset="-122"/>
              <a:ea typeface="Microsoft YaHei" charset="-122"/>
              <a:cs typeface="Microsoft YaHei" charset="-122"/>
            </a:endParaRPr>
          </a:p>
        </p:txBody>
      </p:sp>
      <p:sp>
        <p:nvSpPr>
          <p:cNvPr id="2" name="矩形 1"/>
          <p:cNvSpPr/>
          <p:nvPr/>
        </p:nvSpPr>
        <p:spPr>
          <a:xfrm>
            <a:off x="0" y="161148"/>
            <a:ext cx="962123" cy="276999"/>
          </a:xfrm>
          <a:prstGeom prst="rect">
            <a:avLst/>
          </a:prstGeom>
        </p:spPr>
        <p:txBody>
          <a:bodyPr wrap="none">
            <a:spAutoFit/>
          </a:bodyPr>
          <a:lstStyle/>
          <a:p>
            <a:r>
              <a:rPr lang="en-US" altLang="zh-CN" sz="1200">
                <a:solidFill>
                  <a:schemeClr val="bg1">
                    <a:lumMod val="75000"/>
                  </a:schemeClr>
                </a:solidFill>
                <a:latin typeface="Helvetica Neue For Number" charset="0"/>
              </a:rPr>
              <a:t>6.2.1.4</a:t>
            </a:r>
            <a:r>
              <a:rPr lang="zh-CN" altLang="en-US" sz="1200" dirty="0">
                <a:solidFill>
                  <a:schemeClr val="bg1">
                    <a:lumMod val="75000"/>
                  </a:schemeClr>
                </a:solidFill>
                <a:latin typeface="Helvetica Neue For Number" charset="0"/>
              </a:rPr>
              <a:t>光纤</a:t>
            </a:r>
            <a:endParaRPr lang="zh-CN" altLang="en-US" sz="1200" dirty="0">
              <a:solidFill>
                <a:schemeClr val="bg1">
                  <a:lumMod val="75000"/>
                </a:schemeClr>
              </a:solidFill>
            </a:endParaRPr>
          </a:p>
        </p:txBody>
      </p:sp>
      <p:sp>
        <p:nvSpPr>
          <p:cNvPr id="6" name="文本框 5"/>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8" name="文本框 7"/>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9" name="左大括号 8"/>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光纤</a:t>
            </a:r>
            <a:endParaRPr kumimoji="1" lang="en-US" altLang="zh-CN" sz="1400" dirty="0">
              <a:solidFill>
                <a:srgbClr val="FF0000"/>
              </a:solidFill>
              <a:latin typeface="Microsoft YaHei" charset="-122"/>
              <a:ea typeface="Microsoft YaHei" charset="-122"/>
              <a:cs typeface="Microsoft YaHei" charset="-122"/>
            </a:endParaRPr>
          </a:p>
        </p:txBody>
      </p:sp>
      <p:sp>
        <p:nvSpPr>
          <p:cNvPr id="3" name="矩形 2"/>
          <p:cNvSpPr/>
          <p:nvPr/>
        </p:nvSpPr>
        <p:spPr>
          <a:xfrm>
            <a:off x="962123" y="2832650"/>
            <a:ext cx="8796732" cy="1200329"/>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、分类：</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按照光纤内光波传输模式的不同：单模光纤和多模光纤</a:t>
            </a:r>
            <a:endParaRPr lang="zh-CN" altLang="en-US" sz="2400" dirty="0"/>
          </a:p>
        </p:txBody>
      </p:sp>
    </p:spTree>
    <p:extLst>
      <p:ext uri="{BB962C8B-B14F-4D97-AF65-F5344CB8AC3E}">
        <p14:creationId xmlns:p14="http://schemas.microsoft.com/office/powerpoint/2010/main" val="20548165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4828" y="1560559"/>
            <a:ext cx="11590932" cy="2862322"/>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数字调制</a:t>
            </a:r>
            <a:r>
              <a:rPr lang="zh-CN" altLang="en-US" sz="2400" dirty="0">
                <a:latin typeface="Microsoft YaHei" charset="-122"/>
                <a:ea typeface="Microsoft YaHei" charset="-122"/>
                <a:cs typeface="Microsoft YaHei" charset="-122"/>
              </a:rPr>
              <a:t>：利用数字基带信号控制载波信号的特征参量，使载波信号的这些参量的变化反映数字基带信号的信息，进而将数字基带信号变换为数字通带信号的过程。</a:t>
            </a:r>
          </a:p>
          <a:p>
            <a:pPr>
              <a:lnSpc>
                <a:spcPct val="150000"/>
              </a:lnSpc>
            </a:pPr>
            <a:r>
              <a:rPr lang="zh-CN" altLang="en-US" sz="2400" b="1" dirty="0">
                <a:latin typeface="Microsoft YaHei" charset="-122"/>
                <a:ea typeface="Microsoft YaHei" charset="-122"/>
                <a:cs typeface="Microsoft YaHei" charset="-122"/>
              </a:rPr>
              <a:t>数字解调</a:t>
            </a:r>
            <a:r>
              <a:rPr lang="zh-CN" altLang="en-US" sz="2400" dirty="0">
                <a:latin typeface="Microsoft YaHei" charset="-122"/>
                <a:ea typeface="Microsoft YaHei" charset="-122"/>
                <a:cs typeface="Microsoft YaHei" charset="-122"/>
              </a:rPr>
              <a:t>：在接收数据端需要将调制到载波信号中的数字基带信号卸载下来，还原为数字基带信号的过程。</a:t>
            </a:r>
            <a:endParaRPr lang="en-US" altLang="zh-CN" sz="2400" dirty="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数字频带传输系统</a:t>
            </a:r>
            <a:r>
              <a:rPr lang="zh-CN" altLang="en-US" sz="2400" dirty="0">
                <a:latin typeface="Microsoft YaHei" charset="-122"/>
                <a:ea typeface="Microsoft YaHei" charset="-122"/>
                <a:cs typeface="Microsoft YaHei" charset="-122"/>
              </a:rPr>
              <a:t>：实现</a:t>
            </a:r>
            <a:r>
              <a:rPr lang="zh-CN" altLang="en-US" sz="2400" dirty="0">
                <a:solidFill>
                  <a:srgbClr val="FF0000"/>
                </a:solidFill>
                <a:latin typeface="Microsoft YaHei" charset="-122"/>
                <a:ea typeface="Microsoft YaHei" charset="-122"/>
                <a:cs typeface="Microsoft YaHei" charset="-122"/>
              </a:rPr>
              <a:t>调制</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传输</a:t>
            </a:r>
            <a:r>
              <a:rPr lang="zh-CN" altLang="en-US" sz="2400" dirty="0">
                <a:latin typeface="Microsoft YaHei" charset="-122"/>
                <a:ea typeface="Microsoft YaHei" charset="-122"/>
                <a:cs typeface="Microsoft YaHei" charset="-122"/>
              </a:rPr>
              <a:t>与</a:t>
            </a:r>
            <a:r>
              <a:rPr lang="zh-CN" altLang="en-US" sz="2400" dirty="0">
                <a:solidFill>
                  <a:srgbClr val="FF0000"/>
                </a:solidFill>
                <a:latin typeface="Microsoft YaHei" charset="-122"/>
                <a:ea typeface="Microsoft YaHei" charset="-122"/>
                <a:cs typeface="Microsoft YaHei" charset="-122"/>
              </a:rPr>
              <a:t>解调</a:t>
            </a:r>
            <a:r>
              <a:rPr lang="zh-CN" altLang="en-US" sz="2400" dirty="0">
                <a:latin typeface="Microsoft YaHei" charset="-122"/>
                <a:ea typeface="Microsoft YaHei" charset="-122"/>
                <a:cs typeface="Microsoft YaHei" charset="-122"/>
              </a:rPr>
              <a:t>的传输系统。</a:t>
            </a:r>
          </a:p>
        </p:txBody>
      </p:sp>
      <p:sp>
        <p:nvSpPr>
          <p:cNvPr id="5"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3882002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89678" y="2388587"/>
            <a:ext cx="8872522" cy="2762030"/>
            <a:chOff x="735180" y="2388587"/>
            <a:chExt cx="8872522" cy="2762030"/>
          </a:xfrm>
        </p:grpSpPr>
        <p:sp>
          <p:nvSpPr>
            <p:cNvPr id="7" name="矩形 6"/>
            <p:cNvSpPr/>
            <p:nvPr/>
          </p:nvSpPr>
          <p:spPr>
            <a:xfrm>
              <a:off x="4360300" y="3397425"/>
              <a:ext cx="91260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信道</a:t>
              </a:r>
            </a:p>
          </p:txBody>
        </p:sp>
        <p:sp>
          <p:nvSpPr>
            <p:cNvPr id="8" name="矩形 7"/>
            <p:cNvSpPr/>
            <p:nvPr/>
          </p:nvSpPr>
          <p:spPr>
            <a:xfrm>
              <a:off x="5740732" y="3408052"/>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解调器</a:t>
              </a:r>
            </a:p>
          </p:txBody>
        </p:sp>
        <p:sp>
          <p:nvSpPr>
            <p:cNvPr id="9" name="矩形 8"/>
            <p:cNvSpPr/>
            <p:nvPr/>
          </p:nvSpPr>
          <p:spPr>
            <a:xfrm>
              <a:off x="2402318" y="3397425"/>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调制器</a:t>
              </a:r>
            </a:p>
          </p:txBody>
        </p:sp>
        <p:cxnSp>
          <p:nvCxnSpPr>
            <p:cNvPr id="10" name="直接箭头连接符 9"/>
            <p:cNvCxnSpPr/>
            <p:nvPr/>
          </p:nvCxnSpPr>
          <p:spPr>
            <a:xfrm>
              <a:off x="735180" y="3716401"/>
              <a:ext cx="16671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5180" y="3286075"/>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数字基带信号</a:t>
              </a:r>
            </a:p>
          </p:txBody>
        </p:sp>
        <p:cxnSp>
          <p:nvCxnSpPr>
            <p:cNvPr id="13" name="直接箭头连接符 12"/>
            <p:cNvCxnSpPr/>
            <p:nvPr/>
          </p:nvCxnSpPr>
          <p:spPr>
            <a:xfrm>
              <a:off x="5272900"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84627" y="3281070"/>
              <a:ext cx="2323075"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数字基带信号</a:t>
              </a:r>
            </a:p>
          </p:txBody>
        </p:sp>
        <p:cxnSp>
          <p:nvCxnSpPr>
            <p:cNvPr id="15" name="直接箭头连接符 14"/>
            <p:cNvCxnSpPr/>
            <p:nvPr/>
          </p:nvCxnSpPr>
          <p:spPr>
            <a:xfrm>
              <a:off x="4841601" y="2754472"/>
              <a:ext cx="0" cy="6535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7220829" y="3714946"/>
              <a:ext cx="1827478" cy="14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65554" y="2388587"/>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噪声</a:t>
              </a:r>
            </a:p>
          </p:txBody>
        </p:sp>
        <p:cxnSp>
          <p:nvCxnSpPr>
            <p:cNvPr id="24" name="直接箭头连接符 23"/>
            <p:cNvCxnSpPr/>
            <p:nvPr/>
          </p:nvCxnSpPr>
          <p:spPr>
            <a:xfrm>
              <a:off x="3892467" y="3714946"/>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155458" y="4035378"/>
              <a:ext cx="0" cy="7351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71494" y="4781285"/>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载波</a:t>
              </a:r>
            </a:p>
          </p:txBody>
        </p:sp>
      </p:grpSp>
      <p:sp>
        <p:nvSpPr>
          <p:cNvPr id="19"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0" name="文本框 19"/>
          <p:cNvSpPr txBox="1"/>
          <p:nvPr/>
        </p:nvSpPr>
        <p:spPr>
          <a:xfrm>
            <a:off x="204828" y="1304572"/>
            <a:ext cx="11590932"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一、数字</a:t>
            </a:r>
            <a:r>
              <a:rPr lang="zh-CN" altLang="en-US" sz="2400" dirty="0">
                <a:latin typeface="Microsoft YaHei" charset="-122"/>
                <a:ea typeface="Microsoft YaHei" charset="-122"/>
                <a:cs typeface="Microsoft YaHei" charset="-122"/>
              </a:rPr>
              <a:t>调制</a:t>
            </a:r>
            <a:r>
              <a:rPr lang="zh-CN" altLang="en-US" sz="2400">
                <a:latin typeface="Microsoft YaHei" charset="-122"/>
                <a:ea typeface="Microsoft YaHei" charset="-122"/>
                <a:cs typeface="Microsoft YaHei" charset="-122"/>
              </a:rPr>
              <a:t>系统基本结构</a:t>
            </a:r>
            <a:endParaRPr lang="zh-CN" altLang="en-US" sz="2400" dirty="0">
              <a:latin typeface="Microsoft YaHei" charset="-122"/>
              <a:ea typeface="Microsoft YaHei" charset="-122"/>
              <a:cs typeface="Microsoft YaHei" charset="-122"/>
            </a:endParaRPr>
          </a:p>
        </p:txBody>
      </p:sp>
      <p:sp>
        <p:nvSpPr>
          <p:cNvPr id="22" name="文本框 2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23" name="左大括号 2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5" name="文本框 24"/>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4846639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4"/>
          <a:stretch>
            <a:fillRect/>
          </a:stretch>
        </p:blipFill>
        <p:spPr>
          <a:xfrm>
            <a:off x="2123306" y="2281561"/>
            <a:ext cx="8797506" cy="2765927"/>
          </a:xfrm>
          <a:prstGeom prst="rect">
            <a:avLst/>
          </a:prstGeom>
        </p:spPr>
      </p:pic>
      <p:sp>
        <p:nvSpPr>
          <p:cNvPr id="7"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129392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424415" y="2297243"/>
            <a:ext cx="4395077" cy="3780620"/>
          </a:xfrm>
          <a:prstGeom prst="rect">
            <a:avLst/>
          </a:prstGeom>
        </p:spPr>
      </p:pic>
      <p:sp>
        <p:nvSpPr>
          <p:cNvPr id="11"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12" name="文本框 11"/>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3" name="文本框 12"/>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4" name="左大括号 13"/>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6" name="文本框 15"/>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3085008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32190" y="3654315"/>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值</a:t>
            </a:r>
            <a:endParaRPr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424415" y="2297243"/>
            <a:ext cx="4395077" cy="3780620"/>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252881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45507" r="22807" b="29287"/>
          <a:stretch/>
        </p:blipFill>
        <p:spPr>
          <a:xfrm>
            <a:off x="5213684" y="3506137"/>
            <a:ext cx="5999747" cy="1090864"/>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9733641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50478" y="3599462"/>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频率</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45507" r="22807" b="29287"/>
          <a:stretch/>
        </p:blipFill>
        <p:spPr>
          <a:xfrm>
            <a:off x="5213684" y="3506137"/>
            <a:ext cx="5999747" cy="1090864"/>
          </a:xfrm>
          <a:prstGeom prst="rect">
            <a:avLst/>
          </a:prstGeom>
        </p:spPr>
      </p:pic>
      <p:sp>
        <p:nvSpPr>
          <p:cNvPr id="7"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5747999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srcRect t="21978"/>
          <a:stretch/>
        </p:blipFill>
        <p:spPr>
          <a:xfrm>
            <a:off x="6424415" y="2482759"/>
            <a:ext cx="4642095" cy="2414573"/>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3827440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32190" y="3283910"/>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相位</a:t>
            </a:r>
            <a:endParaRPr lang="en-US" altLang="zh-CN" sz="2400" dirty="0">
              <a:latin typeface="Microsoft YaHei" charset="-122"/>
              <a:ea typeface="Microsoft YaHei" charset="-122"/>
              <a:cs typeface="Microsoft YaHei" charset="-122"/>
            </a:endParaRPr>
          </a:p>
        </p:txBody>
      </p:sp>
      <p:pic>
        <p:nvPicPr>
          <p:cNvPr id="5" name="图片 4"/>
          <p:cNvPicPr>
            <a:picLocks noChangeAspect="1"/>
          </p:cNvPicPr>
          <p:nvPr/>
        </p:nvPicPr>
        <p:blipFill rotWithShape="1">
          <a:blip r:embed="rId4"/>
          <a:srcRect t="21978"/>
          <a:stretch/>
        </p:blipFill>
        <p:spPr>
          <a:xfrm>
            <a:off x="6424415" y="2482759"/>
            <a:ext cx="4642095" cy="2414573"/>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8958079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279321" y="2199820"/>
            <a:ext cx="6120435" cy="3711121"/>
          </a:xfrm>
          <a:prstGeom prst="rect">
            <a:avLst/>
          </a:prstGeom>
        </p:spPr>
      </p:pic>
      <p:sp>
        <p:nvSpPr>
          <p:cNvPr id="5"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6" name="文本框 5"/>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61491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172479" y="1998125"/>
            <a:ext cx="10002190" cy="581057"/>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光纤</a:t>
            </a:r>
            <a:r>
              <a:rPr lang="zh-CN" altLang="en-US" sz="2400" dirty="0">
                <a:latin typeface="Microsoft YaHei" charset="-122"/>
                <a:ea typeface="Microsoft YaHei" charset="-122"/>
                <a:cs typeface="Microsoft YaHei" charset="-122"/>
              </a:rPr>
              <a:t>：基本原理是利用了光的全反射现象。</a:t>
            </a:r>
            <a:endParaRPr lang="en-US" altLang="zh-CN" sz="2400" dirty="0">
              <a:latin typeface="Microsoft YaHei" charset="-122"/>
              <a:ea typeface="Microsoft YaHei" charset="-122"/>
              <a:cs typeface="Microsoft YaHei" charset="-122"/>
            </a:endParaRPr>
          </a:p>
        </p:txBody>
      </p:sp>
      <p:sp>
        <p:nvSpPr>
          <p:cNvPr id="7" name="矩形 6"/>
          <p:cNvSpPr/>
          <p:nvPr/>
        </p:nvSpPr>
        <p:spPr>
          <a:xfrm>
            <a:off x="0" y="161148"/>
            <a:ext cx="962123" cy="276999"/>
          </a:xfrm>
          <a:prstGeom prst="rect">
            <a:avLst/>
          </a:prstGeom>
        </p:spPr>
        <p:txBody>
          <a:bodyPr wrap="none">
            <a:spAutoFit/>
          </a:bodyPr>
          <a:lstStyle/>
          <a:p>
            <a:r>
              <a:rPr lang="en-US" altLang="zh-CN" sz="1200">
                <a:solidFill>
                  <a:schemeClr val="bg1">
                    <a:lumMod val="75000"/>
                  </a:schemeClr>
                </a:solidFill>
                <a:latin typeface="Helvetica Neue For Number" charset="0"/>
              </a:rPr>
              <a:t>6.2.1.4</a:t>
            </a:r>
            <a:r>
              <a:rPr lang="zh-CN" altLang="en-US" sz="1200" dirty="0">
                <a:solidFill>
                  <a:schemeClr val="bg1">
                    <a:lumMod val="75000"/>
                  </a:schemeClr>
                </a:solidFill>
                <a:latin typeface="Helvetica Neue For Number" charset="0"/>
              </a:rPr>
              <a:t>光纤</a:t>
            </a:r>
            <a:endParaRPr lang="zh-CN" altLang="en-US" sz="1200" dirty="0">
              <a:solidFill>
                <a:schemeClr val="bg1">
                  <a:lumMod val="75000"/>
                </a:schemeClr>
              </a:solidFill>
            </a:endParaRPr>
          </a:p>
        </p:txBody>
      </p:sp>
      <p:sp>
        <p:nvSpPr>
          <p:cNvPr id="8" name="文本框 7"/>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0" name="文本框 9"/>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1" name="左大括号 10"/>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2" name="文本框 11"/>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光纤</a:t>
            </a:r>
            <a:endParaRPr kumimoji="1" lang="en-US" altLang="zh-CN" sz="1400" dirty="0">
              <a:solidFill>
                <a:srgbClr val="FF0000"/>
              </a:solidFill>
              <a:latin typeface="Microsoft YaHei" charset="-122"/>
              <a:ea typeface="Microsoft YaHei" charset="-122"/>
              <a:cs typeface="Microsoft YaHei" charset="-122"/>
            </a:endParaRPr>
          </a:p>
        </p:txBody>
      </p:sp>
      <p:sp>
        <p:nvSpPr>
          <p:cNvPr id="13" name="矩形 12"/>
          <p:cNvSpPr/>
          <p:nvPr/>
        </p:nvSpPr>
        <p:spPr>
          <a:xfrm>
            <a:off x="962123" y="2832650"/>
            <a:ext cx="8796732" cy="3351046"/>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、优点：</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dirty="0">
                <a:latin typeface="Microsoft YaHei" charset="-122"/>
                <a:ea typeface="Microsoft YaHei" charset="-122"/>
                <a:cs typeface="Microsoft YaHei" charset="-122"/>
              </a:rPr>
              <a:t>光纤通信容量非常大，最高可达</a:t>
            </a:r>
            <a:r>
              <a:rPr lang="en-US" altLang="zh-CN" sz="2400" dirty="0">
                <a:latin typeface="Microsoft YaHei" charset="-122"/>
                <a:ea typeface="Microsoft YaHei" charset="-122"/>
                <a:cs typeface="Microsoft YaHei" charset="-122"/>
              </a:rPr>
              <a:t>100 </a:t>
            </a:r>
            <a:r>
              <a:rPr lang="en-US" altLang="zh-CN" sz="2400" dirty="0" err="1">
                <a:latin typeface="Microsoft YaHei" charset="-122"/>
                <a:ea typeface="Microsoft YaHei" charset="-122"/>
                <a:cs typeface="Microsoft YaHei" charset="-122"/>
              </a:rPr>
              <a:t>Gbit</a:t>
            </a:r>
            <a:r>
              <a:rPr lang="en-US" altLang="zh-CN" sz="2400" dirty="0">
                <a:latin typeface="Microsoft YaHei" charset="-122"/>
                <a:ea typeface="Microsoft YaHei" charset="-122"/>
                <a:cs typeface="Microsoft YaHei" charset="-122"/>
              </a:rPr>
              <a:t>/s</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dirty="0">
                <a:latin typeface="Microsoft YaHei" charset="-122"/>
                <a:ea typeface="Microsoft YaHei" charset="-122"/>
                <a:cs typeface="Microsoft YaHei" charset="-122"/>
              </a:rPr>
              <a:t>传输损耗小，中继距离长，对远距离传输特别经济。</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dirty="0">
                <a:latin typeface="Microsoft YaHei" charset="-122"/>
                <a:ea typeface="Microsoft YaHei" charset="-122"/>
                <a:cs typeface="Microsoft YaHei" charset="-122"/>
              </a:rPr>
              <a:t>抗雷电和电磁干扰性能好。</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dirty="0">
                <a:latin typeface="Microsoft YaHei" charset="-122"/>
                <a:ea typeface="Microsoft YaHei" charset="-122"/>
                <a:cs typeface="Microsoft YaHei" charset="-122"/>
              </a:rPr>
              <a:t>无串音干扰，保密性好，也不易被窃听或截取数据。</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dirty="0">
                <a:latin typeface="Microsoft YaHei" charset="-122"/>
                <a:ea typeface="Microsoft YaHei" charset="-122"/>
                <a:cs typeface="Microsoft YaHei" charset="-122"/>
              </a:rPr>
              <a:t>体积小，重量轻。</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04828" y="2061467"/>
            <a:ext cx="11718948"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利用数字基带信号控制载波信号的某个</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或某些</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参数的变化。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（利用</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或</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控制载波的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频率</a:t>
            </a:r>
            <a:r>
              <a:rPr lang="zh-CN" altLang="en-US" sz="2400" dirty="0">
                <a:latin typeface="Microsoft YaHei" charset="-122"/>
                <a:ea typeface="Microsoft YaHei" charset="-122"/>
                <a:cs typeface="Microsoft YaHei" charset="-122"/>
              </a:rPr>
              <a:t>或</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幅移键控</a:t>
            </a:r>
            <a:r>
              <a:rPr lang="en-US" altLang="zh-CN" sz="2400" dirty="0">
                <a:latin typeface="Microsoft YaHei" charset="-122"/>
                <a:ea typeface="Microsoft YaHei" charset="-122"/>
                <a:cs typeface="Microsoft YaHei" charset="-122"/>
              </a:rPr>
              <a:t>(ASK)</a:t>
            </a:r>
            <a:r>
              <a:rPr lang="zh-CN" altLang="en-US" sz="2400" dirty="0">
                <a:latin typeface="Microsoft YaHei" charset="-122"/>
                <a:ea typeface="Microsoft YaHei" charset="-122"/>
                <a:cs typeface="Microsoft YaHei" charset="-122"/>
              </a:rPr>
              <a:t>：调制载波的幅值</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   频移键控</a:t>
            </a:r>
            <a:r>
              <a:rPr lang="en-US" altLang="zh-CN" sz="2400" dirty="0">
                <a:latin typeface="Microsoft YaHei" charset="-122"/>
                <a:ea typeface="Microsoft YaHei" charset="-122"/>
                <a:cs typeface="Microsoft YaHei" charset="-122"/>
                <a:sym typeface="+mn-ea"/>
              </a:rPr>
              <a:t>(FSK)</a:t>
            </a:r>
            <a:r>
              <a:rPr lang="zh-CN" altLang="en-US" sz="2400" dirty="0">
                <a:latin typeface="Microsoft YaHei" charset="-122"/>
                <a:ea typeface="Microsoft YaHei" charset="-122"/>
                <a:cs typeface="Microsoft YaHei" charset="-122"/>
                <a:sym typeface="+mn-ea"/>
              </a:rPr>
              <a:t>：调制载波的频率</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相移键控</a:t>
            </a:r>
            <a:r>
              <a:rPr lang="en-US" altLang="zh-CN" sz="2400" dirty="0">
                <a:latin typeface="Microsoft YaHei" charset="-122"/>
                <a:ea typeface="Microsoft YaHei" charset="-122"/>
                <a:cs typeface="Microsoft YaHei" charset="-122"/>
                <a:sym typeface="+mn-ea"/>
              </a:rPr>
              <a:t>(PSK)</a:t>
            </a:r>
            <a:r>
              <a:rPr lang="zh-CN" altLang="en-US" sz="2400" dirty="0">
                <a:latin typeface="Microsoft YaHei" charset="-122"/>
                <a:ea typeface="Microsoft YaHei" charset="-122"/>
                <a:cs typeface="Microsoft YaHei" charset="-122"/>
                <a:sym typeface="+mn-ea"/>
              </a:rPr>
              <a:t>：调制载波的相位</a:t>
            </a:r>
            <a:endParaRPr lang="en-US" altLang="zh-CN" sz="2400" dirty="0">
              <a:latin typeface="Microsoft YaHei" charset="-122"/>
              <a:ea typeface="Microsoft YaHei" charset="-122"/>
              <a:cs typeface="Microsoft YaHei" charset="-122"/>
            </a:endParaRPr>
          </a:p>
        </p:txBody>
      </p:sp>
      <p:sp>
        <p:nvSpPr>
          <p:cNvPr id="5" name="TextBox 19"/>
          <p:cNvSpPr txBox="1"/>
          <p:nvPr/>
        </p:nvSpPr>
        <p:spPr>
          <a:xfrm>
            <a:off x="204828" y="1328822"/>
            <a:ext cx="5848500"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三、数字调制的基本方法</a:t>
            </a:r>
            <a:endParaRPr lang="en-US" altLang="zh-CN" sz="2400" dirty="0">
              <a:latin typeface="Microsoft YaHei" charset="-122"/>
              <a:ea typeface="Microsoft YaHei" charset="-122"/>
              <a:cs typeface="Microsoft YaHei" charset="-122"/>
            </a:endParaRPr>
          </a:p>
        </p:txBody>
      </p:sp>
      <p:sp>
        <p:nvSpPr>
          <p:cNvPr id="6" name="文本框 5"/>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423731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282278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、数字频带传输系统实现的功能不包括（）</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编码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传输</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a:t>
            </a:r>
          </a:p>
        </p:txBody>
      </p:sp>
    </p:spTree>
    <p:extLst>
      <p:ext uri="{BB962C8B-B14F-4D97-AF65-F5344CB8AC3E}">
        <p14:creationId xmlns:p14="http://schemas.microsoft.com/office/powerpoint/2010/main" val="2256123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282278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、数字频带传输系统实现的功能不包括（）</a:t>
            </a:r>
          </a:p>
          <a:p>
            <a:pPr>
              <a:lnSpc>
                <a:spcPct val="150000"/>
              </a:lnSpc>
            </a:pP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编码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传输</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a:t>
            </a:r>
          </a:p>
        </p:txBody>
      </p:sp>
    </p:spTree>
    <p:extLst>
      <p:ext uri="{BB962C8B-B14F-4D97-AF65-F5344CB8AC3E}">
        <p14:creationId xmlns:p14="http://schemas.microsoft.com/office/powerpoint/2010/main" val="1905361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92380" y="3231713"/>
            <a:ext cx="144111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频带传输</a:t>
            </a:r>
          </a:p>
        </p:txBody>
      </p:sp>
      <p:sp>
        <p:nvSpPr>
          <p:cNvPr id="6" name="左大括号 5"/>
          <p:cNvSpPr/>
          <p:nvPr/>
        </p:nvSpPr>
        <p:spPr>
          <a:xfrm>
            <a:off x="4871570" y="2216025"/>
            <a:ext cx="548640"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004877"/>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频带传输基本概念</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189404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8471656" cy="1754326"/>
          </a:xfrm>
          <a:prstGeom prst="rect">
            <a:avLst/>
          </a:prstGeom>
          <a:noFill/>
        </p:spPr>
        <p:txBody>
          <a:bodyPr wrap="square" rtlCol="0">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rPr>
              <a:t>一、二进制数字调制：数字通信系统频带传输的基本方式</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三、正交幅值调制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325393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924181" y="2251503"/>
          <a:ext cx="8706884" cy="2927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3179945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、二进制幅移键控（</a:t>
            </a:r>
            <a:r>
              <a:rPr lang="en-US" altLang="zh-CN" sz="2400" dirty="0">
                <a:latin typeface="Microsoft YaHei" charset="-122"/>
                <a:ea typeface="Microsoft YaHei" charset="-122"/>
                <a:cs typeface="Microsoft YaHei" charset="-122"/>
              </a:rPr>
              <a:t>2ASK</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时：调制后为一段幅值为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时：调制后为一段幅值为</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693465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4745" y="2138045"/>
            <a:ext cx="8757285"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二进制比特序列</a:t>
            </a:r>
            <a:r>
              <a:rPr lang="en-US" altLang="zh-CN" sz="2400" dirty="0">
                <a:latin typeface="Microsoft YaHei" charset="-122"/>
                <a:ea typeface="Microsoft YaHei" charset="-122"/>
                <a:cs typeface="Microsoft YaHei" charset="-122"/>
              </a:rPr>
              <a:t>11001001</a:t>
            </a:r>
            <a:r>
              <a:rPr lang="zh-CN" altLang="en-US" sz="2400" dirty="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sym typeface="+mn-ea"/>
              </a:rPr>
              <a:t>二进制</a:t>
            </a:r>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移键控调制信号波形：</a:t>
            </a:r>
          </a:p>
        </p:txBody>
      </p:sp>
      <p:pic>
        <p:nvPicPr>
          <p:cNvPr id="2" name="图片 1"/>
          <p:cNvPicPr>
            <a:picLocks noChangeAspect="1"/>
          </p:cNvPicPr>
          <p:nvPr/>
        </p:nvPicPr>
        <p:blipFill>
          <a:blip r:embed="rId4"/>
          <a:stretch>
            <a:fillRect/>
          </a:stretch>
        </p:blipFill>
        <p:spPr>
          <a:xfrm>
            <a:off x="4085186" y="2784376"/>
            <a:ext cx="6350646" cy="3810388"/>
          </a:xfrm>
          <a:prstGeom prst="rect">
            <a:avLst/>
          </a:prstGeom>
        </p:spPr>
      </p:pic>
      <p:sp>
        <p:nvSpPr>
          <p:cNvPr id="11" name="文本框 10"/>
          <p:cNvSpPr txBox="1"/>
          <p:nvPr/>
        </p:nvSpPr>
        <p:spPr>
          <a:xfrm>
            <a:off x="2263545" y="326716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2" name="文本框 11"/>
          <p:cNvSpPr txBox="1"/>
          <p:nvPr/>
        </p:nvSpPr>
        <p:spPr>
          <a:xfrm>
            <a:off x="1324463" y="5689238"/>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8" name="矩形 7"/>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0" name="文本框 9"/>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3" name="文本框 12"/>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4" name="左大括号 13"/>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5" name="文本框 14"/>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4678932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、二进制频移键控（</a:t>
            </a:r>
            <a:r>
              <a:rPr lang="en-US" altLang="zh-CN" sz="2400" dirty="0">
                <a:latin typeface="Microsoft YaHei" charset="-122"/>
                <a:ea typeface="Microsoft YaHei" charset="-122"/>
                <a:cs typeface="Microsoft YaHei" charset="-122"/>
              </a:rPr>
              <a:t>2FSK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频率</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时：调制后为一段频率为</a:t>
            </a:r>
            <a:r>
              <a:rPr lang="en-US" altLang="zh-CN" sz="2400" dirty="0">
                <a:latin typeface="Microsoft YaHei" charset="-122"/>
                <a:ea typeface="Microsoft YaHei" charset="-122"/>
                <a:cs typeface="Microsoft YaHei" charset="-122"/>
              </a:rPr>
              <a:t>f</a:t>
            </a:r>
            <a:r>
              <a:rPr lang="en-US" altLang="zh-CN" sz="2400" baseline="-250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时：调制后为一段频率为</a:t>
            </a:r>
            <a:r>
              <a:rPr lang="en-US" altLang="zh-CN" sz="2400" dirty="0">
                <a:latin typeface="Microsoft YaHei" charset="-122"/>
                <a:ea typeface="Microsoft YaHei" charset="-122"/>
                <a:cs typeface="Microsoft YaHei" charset="-122"/>
              </a:rPr>
              <a:t>f</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16683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a:t>
            </a:r>
            <a:r>
              <a:rPr lang="en-US" altLang="zh-CN" sz="2400" dirty="0">
                <a:latin typeface="Microsoft YaHei" charset="-122"/>
                <a:ea typeface="Microsoft YaHei" charset="-122"/>
                <a:cs typeface="Microsoft YaHei" charset="-122"/>
                <a:sym typeface="+mn-ea"/>
              </a:rPr>
              <a:t>11001001</a:t>
            </a:r>
            <a:r>
              <a:rPr lang="zh-CN" altLang="en-US" sz="2400" dirty="0">
                <a:latin typeface="Microsoft YaHei" charset="-122"/>
                <a:ea typeface="Microsoft YaHei" charset="-122"/>
                <a:cs typeface="Microsoft YaHei" charset="-122"/>
                <a:sym typeface="+mn-ea"/>
              </a:rPr>
              <a:t>的二进制</a:t>
            </a:r>
            <a:r>
              <a:rPr lang="zh-CN" altLang="en-US" sz="2400" dirty="0">
                <a:solidFill>
                  <a:srgbClr val="C00000"/>
                </a:solidFill>
                <a:latin typeface="Microsoft YaHei" charset="-122"/>
                <a:ea typeface="Microsoft YaHei" charset="-122"/>
                <a:cs typeface="Microsoft YaHei" charset="-122"/>
                <a:sym typeface="+mn-ea"/>
              </a:rPr>
              <a:t>频</a:t>
            </a:r>
            <a:r>
              <a:rPr lang="zh-CN" altLang="en-US" sz="2400" dirty="0">
                <a:latin typeface="Microsoft YaHei" charset="-122"/>
                <a:ea typeface="Microsoft YaHei" charset="-122"/>
                <a:cs typeface="Microsoft YaHei" charset="-122"/>
                <a:sym typeface="+mn-ea"/>
              </a:rPr>
              <a:t>移键控调制波形：</a:t>
            </a:r>
          </a:p>
        </p:txBody>
      </p:sp>
    </p:spTree>
    <p:extLst>
      <p:ext uri="{BB962C8B-B14F-4D97-AF65-F5344CB8AC3E}">
        <p14:creationId xmlns:p14="http://schemas.microsoft.com/office/powerpoint/2010/main" val="309519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、在下列有线信道中，（  ）在有线电视网络中应用很普遍。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双绞线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同轴电缆</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076852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04765" y="509963"/>
            <a:ext cx="7382613" cy="5826992"/>
          </a:xfrm>
          <a:prstGeom prst="rect">
            <a:avLst/>
          </a:prstGeom>
        </p:spPr>
      </p:pic>
      <p:sp>
        <p:nvSpPr>
          <p:cNvPr id="12" name="文本框 11"/>
          <p:cNvSpPr txBox="1"/>
          <p:nvPr/>
        </p:nvSpPr>
        <p:spPr>
          <a:xfrm>
            <a:off x="1554885" y="1052899"/>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656813" y="4955282"/>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103812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、二进制相移键控（</a:t>
            </a:r>
            <a:r>
              <a:rPr lang="en-US" altLang="zh-CN" sz="2400" dirty="0">
                <a:latin typeface="Microsoft YaHei" charset="-122"/>
                <a:ea typeface="Microsoft YaHei" charset="-122"/>
                <a:cs typeface="Microsoft YaHei" charset="-122"/>
              </a:rPr>
              <a:t>2PSK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时：调制后为一段相位为</a:t>
            </a:r>
            <a:r>
              <a:rPr lang="el-GR" altLang="zh-CN" sz="2400" dirty="0"/>
              <a:t>φ</a:t>
            </a:r>
            <a:r>
              <a:rPr lang="en-US" altLang="zh-CN" sz="2400" baseline="-25000" dirty="0"/>
              <a:t>1</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时：调制后为一段相位为</a:t>
            </a:r>
            <a:r>
              <a:rPr lang="el-GR" altLang="zh-CN" sz="2400" dirty="0"/>
              <a:t>φ</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962786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二进制比特序列11001001二进制</a:t>
            </a:r>
            <a:r>
              <a:rPr lang="zh-CN" altLang="en-US" sz="2400" dirty="0">
                <a:solidFill>
                  <a:srgbClr val="C00000"/>
                </a:solidFill>
                <a:latin typeface="Microsoft YaHei" charset="-122"/>
                <a:ea typeface="Microsoft YaHei" charset="-122"/>
                <a:cs typeface="Microsoft YaHei" charset="-122"/>
                <a:sym typeface="+mn-ea"/>
              </a:rPr>
              <a:t>相</a:t>
            </a:r>
            <a:r>
              <a:rPr lang="zh-CN" altLang="en-US" sz="2400" dirty="0">
                <a:latin typeface="Microsoft YaHei" charset="-122"/>
                <a:ea typeface="Microsoft YaHei" charset="-122"/>
                <a:cs typeface="Microsoft YaHei" charset="-122"/>
                <a:sym typeface="+mn-ea"/>
              </a:rPr>
              <a:t>移键控调制信号波形：</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523924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双极不归零波形：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37999061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93550" y="2808514"/>
            <a:ext cx="3262127" cy="1726349"/>
          </a:xfrm>
          <a:prstGeom prst="rect">
            <a:avLst/>
          </a:prstGeom>
        </p:spPr>
      </p:pic>
      <p:sp>
        <p:nvSpPr>
          <p:cNvPr id="4" name="矩形 3"/>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rotWithShape="1">
          <a:blip r:embed="rId4"/>
          <a:srcRect t="9352"/>
          <a:stretch/>
        </p:blipFill>
        <p:spPr>
          <a:xfrm>
            <a:off x="5224207" y="402336"/>
            <a:ext cx="1533920" cy="2780936"/>
          </a:xfrm>
          <a:prstGeom prst="rect">
            <a:avLst/>
          </a:prstGeom>
        </p:spPr>
      </p:pic>
      <p:pic>
        <p:nvPicPr>
          <p:cNvPr id="7" name="图片 6"/>
          <p:cNvPicPr>
            <a:picLocks noChangeAspect="1"/>
          </p:cNvPicPr>
          <p:nvPr/>
        </p:nvPicPr>
        <p:blipFill>
          <a:blip r:embed="rId5"/>
          <a:stretch>
            <a:fillRect/>
          </a:stretch>
        </p:blipFill>
        <p:spPr>
          <a:xfrm>
            <a:off x="5224207" y="3541416"/>
            <a:ext cx="1533920" cy="2556533"/>
          </a:xfrm>
          <a:prstGeom prst="rect">
            <a:avLst/>
          </a:prstGeom>
        </p:spPr>
      </p:pic>
      <p:sp>
        <p:nvSpPr>
          <p:cNvPr id="8" name="文本框 7"/>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sp>
        <p:nvSpPr>
          <p:cNvPr id="11" name="文本框 10"/>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sp>
        <p:nvSpPr>
          <p:cNvPr id="14" name="矩形 13"/>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26285964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93550" y="2808514"/>
            <a:ext cx="3262127" cy="1726349"/>
          </a:xfrm>
          <a:prstGeom prst="rect">
            <a:avLst/>
          </a:prstGeom>
        </p:spPr>
      </p:pic>
      <p:sp>
        <p:nvSpPr>
          <p:cNvPr id="4" name="矩形 3"/>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rotWithShape="1">
          <a:blip r:embed="rId4"/>
          <a:srcRect t="9352"/>
          <a:stretch/>
        </p:blipFill>
        <p:spPr>
          <a:xfrm>
            <a:off x="5224207" y="402336"/>
            <a:ext cx="1533920" cy="2780936"/>
          </a:xfrm>
          <a:prstGeom prst="rect">
            <a:avLst/>
          </a:prstGeom>
        </p:spPr>
      </p:pic>
      <p:pic>
        <p:nvPicPr>
          <p:cNvPr id="7" name="图片 6"/>
          <p:cNvPicPr>
            <a:picLocks noChangeAspect="1"/>
          </p:cNvPicPr>
          <p:nvPr/>
        </p:nvPicPr>
        <p:blipFill>
          <a:blip r:embed="rId5"/>
          <a:stretch>
            <a:fillRect/>
          </a:stretch>
        </p:blipFill>
        <p:spPr>
          <a:xfrm>
            <a:off x="5224207" y="3541416"/>
            <a:ext cx="1533920" cy="2556533"/>
          </a:xfrm>
          <a:prstGeom prst="rect">
            <a:avLst/>
          </a:prstGeom>
        </p:spPr>
      </p:pic>
      <p:sp>
        <p:nvSpPr>
          <p:cNvPr id="8" name="文本框 7"/>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sp>
        <p:nvSpPr>
          <p:cNvPr id="11" name="文本框 10"/>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cxnSp>
        <p:nvCxnSpPr>
          <p:cNvPr id="10" name="直线连接符 9"/>
          <p:cNvCxnSpPr/>
          <p:nvPr/>
        </p:nvCxnSpPr>
        <p:spPr>
          <a:xfrm>
            <a:off x="5478426" y="0"/>
            <a:ext cx="0" cy="6858000"/>
          </a:xfrm>
          <a:prstGeom prst="line">
            <a:avLst/>
          </a:prstGeom>
          <a:ln w="57150">
            <a:solidFill>
              <a:srgbClr val="FF0000"/>
            </a:solidFill>
            <a:prstDash val="lgDash"/>
          </a:ln>
        </p:spPr>
        <p:style>
          <a:lnRef idx="3">
            <a:schemeClr val="accent2"/>
          </a:lnRef>
          <a:fillRef idx="0">
            <a:schemeClr val="accent2"/>
          </a:fillRef>
          <a:effectRef idx="2">
            <a:schemeClr val="accent2"/>
          </a:effectRef>
          <a:fontRef idx="minor">
            <a:schemeClr val="tx1"/>
          </a:fontRef>
        </p:style>
      </p:cxnSp>
      <p:sp>
        <p:nvSpPr>
          <p:cNvPr id="14" name="矩形 13"/>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4680324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1200329"/>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差分相移</a:t>
            </a:r>
            <a:r>
              <a:rPr lang="zh-CN" altLang="en-US" sz="2400" dirty="0">
                <a:latin typeface="Microsoft YaHei" charset="-122"/>
                <a:ea typeface="Microsoft YaHei" charset="-122"/>
                <a:cs typeface="Microsoft YaHei" charset="-122"/>
              </a:rPr>
              <a:t>键控（</a:t>
            </a:r>
            <a:r>
              <a:rPr lang="en-US" altLang="zh-CN" sz="2400" dirty="0">
                <a:latin typeface="Microsoft YaHei" charset="-122"/>
                <a:ea typeface="Microsoft YaHei" charset="-122"/>
                <a:cs typeface="Microsoft YaHei" charset="-122"/>
              </a:rPr>
              <a:t>2DPSK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利用相邻两个码元载波间的相对相位变化表示数字基带信号的数字信息。</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782898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二进制比特序列11001001二进制</a:t>
            </a:r>
            <a:r>
              <a:rPr lang="zh-CN" altLang="en-US" sz="2400" dirty="0">
                <a:solidFill>
                  <a:srgbClr val="C00000"/>
                </a:solidFill>
                <a:latin typeface="Microsoft YaHei" charset="-122"/>
                <a:ea typeface="Microsoft YaHei" charset="-122"/>
                <a:cs typeface="Microsoft YaHei" charset="-122"/>
                <a:sym typeface="+mn-ea"/>
              </a:rPr>
              <a:t>差分相</a:t>
            </a:r>
            <a:r>
              <a:rPr lang="zh-CN" altLang="en-US" sz="2400" dirty="0">
                <a:latin typeface="Microsoft YaHei" charset="-122"/>
                <a:ea typeface="Microsoft YaHei" charset="-122"/>
                <a:cs typeface="Microsoft YaHei" charset="-122"/>
                <a:sym typeface="+mn-ea"/>
              </a:rPr>
              <a:t>移键控调制信号波形：</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332565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804013" y="2446299"/>
            <a:ext cx="7531793" cy="3685281"/>
          </a:xfrm>
          <a:prstGeom prst="rect">
            <a:avLst/>
          </a:prstGeom>
        </p:spPr>
      </p:pic>
      <p:sp>
        <p:nvSpPr>
          <p:cNvPr id="5" name="矩形 4"/>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6"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1" name="文本框 10"/>
          <p:cNvSpPr txBox="1"/>
          <p:nvPr/>
        </p:nvSpPr>
        <p:spPr>
          <a:xfrm>
            <a:off x="1763086" y="2965686"/>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双极不归零波形：</a:t>
            </a:r>
          </a:p>
        </p:txBody>
      </p:sp>
      <p:sp>
        <p:nvSpPr>
          <p:cNvPr id="12" name="文本框 11"/>
          <p:cNvSpPr txBox="1"/>
          <p:nvPr/>
        </p:nvSpPr>
        <p:spPr>
          <a:xfrm>
            <a:off x="0" y="4548633"/>
            <a:ext cx="4361249"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差分相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736413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a:solidFill>
                  <a:schemeClr val="tx1"/>
                </a:solidFill>
                <a:latin typeface="黑体" panose="02010609060101010101" pitchFamily="49" charset="-122"/>
                <a:ea typeface="黑体" panose="02010609060101010101" pitchFamily="49" charset="-122"/>
                <a:sym typeface="+mn-ea"/>
              </a:rPr>
              <a:t>知识点</a:t>
            </a:r>
            <a:r>
              <a:rPr lang="en-US" altLang="zh-CN" sz="2800" b="0" dirty="0">
                <a:solidFill>
                  <a:schemeClr val="tx1"/>
                </a:solidFill>
                <a:latin typeface="黑体" panose="02010609060101010101" pitchFamily="49" charset="-122"/>
                <a:ea typeface="黑体" panose="02010609060101010101" pitchFamily="49" charset="-122"/>
                <a:sym typeface="+mn-ea"/>
              </a:rPr>
              <a:t>2</a:t>
            </a:r>
            <a:r>
              <a:rPr lang="zh-CN" altLang="en-US" sz="2800" b="0" dirty="0">
                <a:solidFill>
                  <a:schemeClr val="tx1"/>
                </a:solidFill>
                <a:latin typeface="黑体" panose="02010609060101010101" pitchFamily="49" charset="-122"/>
                <a:ea typeface="黑体" panose="02010609060101010101" pitchFamily="49" charset="-122"/>
                <a:sym typeface="+mn-ea"/>
              </a:rPr>
              <a:t>：频带传输中的三种调制方式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4"/>
          <a:stretch>
            <a:fillRect/>
          </a:stretch>
        </p:blipFill>
        <p:spPr>
          <a:xfrm>
            <a:off x="1243693" y="2461430"/>
            <a:ext cx="7531793" cy="3685281"/>
          </a:xfrm>
          <a:prstGeom prst="rect">
            <a:avLst/>
          </a:prstGeom>
        </p:spPr>
      </p:pic>
      <p:sp>
        <p:nvSpPr>
          <p:cNvPr id="5" name="矩形 4"/>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pic>
        <p:nvPicPr>
          <p:cNvPr id="7" name="图片 6"/>
          <p:cNvPicPr>
            <a:picLocks noChangeAspect="1"/>
          </p:cNvPicPr>
          <p:nvPr/>
        </p:nvPicPr>
        <p:blipFill rotWithShape="1">
          <a:blip r:embed="rId5"/>
          <a:srcRect r="32536"/>
          <a:stretch/>
        </p:blipFill>
        <p:spPr>
          <a:xfrm>
            <a:off x="4239989" y="527107"/>
            <a:ext cx="3294667" cy="2554519"/>
          </a:xfrm>
          <a:prstGeom prst="rect">
            <a:avLst/>
          </a:prstGeom>
        </p:spPr>
      </p:pic>
      <p:sp>
        <p:nvSpPr>
          <p:cNvPr id="8" name="文本框 7"/>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pic>
        <p:nvPicPr>
          <p:cNvPr id="9" name="图片 8"/>
          <p:cNvPicPr>
            <a:picLocks noChangeAspect="1"/>
          </p:cNvPicPr>
          <p:nvPr/>
        </p:nvPicPr>
        <p:blipFill>
          <a:blip r:embed="rId6"/>
          <a:stretch>
            <a:fillRect/>
          </a:stretch>
        </p:blipFill>
        <p:spPr>
          <a:xfrm>
            <a:off x="4239989" y="3925241"/>
            <a:ext cx="3294667" cy="2262603"/>
          </a:xfrm>
          <a:prstGeom prst="rect">
            <a:avLst/>
          </a:prstGeom>
        </p:spPr>
      </p:pic>
      <p:sp>
        <p:nvSpPr>
          <p:cNvPr id="10" name="文本框 9"/>
          <p:cNvSpPr txBox="1"/>
          <p:nvPr/>
        </p:nvSpPr>
        <p:spPr>
          <a:xfrm>
            <a:off x="6593804" y="70642"/>
            <a:ext cx="666532" cy="646331"/>
          </a:xfrm>
          <a:prstGeom prst="rect">
            <a:avLst/>
          </a:prstGeom>
          <a:noFill/>
        </p:spPr>
        <p:txBody>
          <a:bodyPr wrap="square" rtlCol="0">
            <a:spAutoFit/>
          </a:bodyPr>
          <a:lstStyle/>
          <a:p>
            <a:r>
              <a:rPr kumimoji="1" lang="en-US" altLang="zh-CN" sz="3600" b="1" dirty="0">
                <a:solidFill>
                  <a:srgbClr val="FF0000"/>
                </a:solidFill>
                <a:latin typeface="Microsoft YaHei" charset="-122"/>
                <a:ea typeface="Microsoft YaHei" charset="-122"/>
                <a:cs typeface="Microsoft YaHei" charset="-122"/>
              </a:rPr>
              <a:t>1</a:t>
            </a:r>
            <a:endParaRPr kumimoji="1" lang="zh-CN" altLang="en-US" sz="3600" b="1" dirty="0">
              <a:solidFill>
                <a:srgbClr val="FF0000"/>
              </a:solidFill>
              <a:latin typeface="Microsoft YaHei" charset="-122"/>
              <a:ea typeface="Microsoft YaHei" charset="-122"/>
              <a:cs typeface="Microsoft YaHei" charset="-122"/>
            </a:endParaRPr>
          </a:p>
        </p:txBody>
      </p:sp>
      <p:sp>
        <p:nvSpPr>
          <p:cNvPr id="11" name="文本框 10"/>
          <p:cNvSpPr txBox="1"/>
          <p:nvPr/>
        </p:nvSpPr>
        <p:spPr>
          <a:xfrm>
            <a:off x="6593804" y="5864678"/>
            <a:ext cx="666532" cy="646331"/>
          </a:xfrm>
          <a:prstGeom prst="rect">
            <a:avLst/>
          </a:prstGeom>
          <a:noFill/>
        </p:spPr>
        <p:txBody>
          <a:bodyPr wrap="square" rtlCol="0">
            <a:spAutoFit/>
          </a:bodyPr>
          <a:lstStyle/>
          <a:p>
            <a:r>
              <a:rPr kumimoji="1" lang="en-US" altLang="zh-CN" sz="3600" b="1" dirty="0">
                <a:solidFill>
                  <a:srgbClr val="FF0000"/>
                </a:solidFill>
                <a:latin typeface="Microsoft YaHei" charset="-122"/>
                <a:ea typeface="Microsoft YaHei" charset="-122"/>
                <a:cs typeface="Microsoft YaHei" charset="-122"/>
              </a:rPr>
              <a:t>0</a:t>
            </a:r>
            <a:endParaRPr kumimoji="1" lang="zh-CN" altLang="en-US" sz="36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271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、在下列有线信道中，（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 </a:t>
            </a:r>
            <a:r>
              <a:rPr lang="zh-CN" altLang="en-US" sz="2400" b="0" dirty="0">
                <a:solidFill>
                  <a:schemeClr val="tx1"/>
                </a:solidFill>
                <a:latin typeface="Microsoft YaHei" charset="-122"/>
                <a:ea typeface="Microsoft YaHei" charset="-122"/>
                <a:cs typeface="Microsoft YaHei" charset="-122"/>
              </a:rPr>
              <a:t> ）在有线电视网络中应用很普遍。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双绞线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同轴电缆</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2050755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extLst>
              <p:ext uri="{D42A27DB-BD31-4B8C-83A1-F6EECF244321}">
                <p14:modId xmlns:p14="http://schemas.microsoft.com/office/powerpoint/2010/main" val="1547135107"/>
              </p:ext>
            </p:extLst>
          </p:nvPr>
        </p:nvGraphicFramePr>
        <p:xfrm>
          <a:off x="1072877" y="2487296"/>
          <a:ext cx="10014222" cy="2904193"/>
        </p:xfrm>
        <a:graphic>
          <a:graphicData uri="http://schemas.openxmlformats.org/drawingml/2006/table">
            <a:tbl>
              <a:tblPr firstRow="1" bandRow="1">
                <a:tableStyleId>{5940675A-B579-460E-94D1-54222C63F5DA}</a:tableStyleId>
              </a:tblPr>
              <a:tblGrid>
                <a:gridCol w="3210932">
                  <a:extLst>
                    <a:ext uri="{9D8B030D-6E8A-4147-A177-3AD203B41FA5}">
                      <a16:colId xmlns:a16="http://schemas.microsoft.com/office/drawing/2014/main" val="20000"/>
                    </a:ext>
                  </a:extLst>
                </a:gridCol>
                <a:gridCol w="3721332">
                  <a:extLst>
                    <a:ext uri="{9D8B030D-6E8A-4147-A177-3AD203B41FA5}">
                      <a16:colId xmlns:a16="http://schemas.microsoft.com/office/drawing/2014/main" val="20001"/>
                    </a:ext>
                  </a:extLst>
                </a:gridCol>
                <a:gridCol w="3081958">
                  <a:extLst>
                    <a:ext uri="{9D8B030D-6E8A-4147-A177-3AD203B41FA5}">
                      <a16:colId xmlns:a16="http://schemas.microsoft.com/office/drawing/2014/main" val="20002"/>
                    </a:ext>
                  </a:extLst>
                </a:gridCol>
              </a:tblGrid>
              <a:tr h="523392">
                <a:tc>
                  <a:txBody>
                    <a:bodyPr/>
                    <a:lstStyle/>
                    <a:p>
                      <a:pPr algn="ctr">
                        <a:lnSpc>
                          <a:spcPct val="150000"/>
                        </a:lnSpc>
                        <a:buNone/>
                      </a:pPr>
                      <a:r>
                        <a:rPr lang="zh-CN" altLang="en-US" sz="2400" dirty="0">
                          <a:latin typeface="Microsoft YaHei" charset="-122"/>
                          <a:ea typeface="Microsoft YaHei" charset="-122"/>
                          <a:cs typeface="Microsoft YaHei" charset="-122"/>
                        </a:rPr>
                        <a:t>调制方式</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a:t>
                      </a:r>
                    </a:p>
                  </a:txBody>
                  <a:tcPr/>
                </a:tc>
                <a:extLst>
                  <a:ext uri="{0D108BD9-81ED-4DB2-BD59-A6C34878D82A}">
                    <a16:rowId xmlns:a16="http://schemas.microsoft.com/office/drawing/2014/main" val="10000"/>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p>
                  </a:txBody>
                  <a:tcPr/>
                </a:tc>
                <a:tc>
                  <a:txBody>
                    <a:bodyPr/>
                    <a:lstStyle/>
                    <a:p>
                      <a:pPr algn="ctr">
                        <a:lnSpc>
                          <a:spcPct val="150000"/>
                        </a:lnSpc>
                      </a:pPr>
                      <a:r>
                        <a:rPr lang="zh-CN" altLang="en-US" sz="2400" dirty="0">
                          <a:latin typeface="Microsoft YaHei" charset="-122"/>
                          <a:ea typeface="Microsoft YaHei" charset="-122"/>
                          <a:cs typeface="Microsoft YaHei" charset="-122"/>
                          <a:sym typeface="+mn-ea"/>
                        </a:rPr>
                        <a:t>有幅值 </a:t>
                      </a:r>
                      <a:endParaRPr lang="zh-CN" altLang="en-US" sz="2400" dirty="0">
                        <a:solidFill>
                          <a:srgbClr val="C00000"/>
                        </a:solidFill>
                        <a:latin typeface="Microsoft YaHei" charset="-122"/>
                        <a:ea typeface="Microsoft YaHei" charset="-122"/>
                        <a:cs typeface="Microsoft YaHei" charset="-122"/>
                        <a:sym typeface="+mn-ea"/>
                      </a:endParaRPr>
                    </a:p>
                  </a:txBody>
                  <a:tcPr/>
                </a:tc>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无幅值 </a:t>
                      </a:r>
                      <a:endParaRPr lang="zh-CN" altLang="en-US" sz="2400" dirty="0">
                        <a:solidFill>
                          <a:srgbClr val="C00000"/>
                        </a:solidFill>
                        <a:latin typeface="Microsoft YaHei" charset="-122"/>
                        <a:ea typeface="Microsoft YaHei" charset="-122"/>
                        <a:cs typeface="Microsoft YaHei" charset="-122"/>
                        <a:sym typeface="+mn-ea"/>
                      </a:endParaRPr>
                    </a:p>
                  </a:txBody>
                  <a:tcPr/>
                </a:tc>
                <a:extLst>
                  <a:ext uri="{0D108BD9-81ED-4DB2-BD59-A6C34878D82A}">
                    <a16:rowId xmlns:a16="http://schemas.microsoft.com/office/drawing/2014/main" val="10001"/>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a:t>
                      </a:r>
                    </a:p>
                  </a:txBody>
                  <a:tcPr/>
                </a:tc>
                <a:tc gridSpan="2">
                  <a:txBody>
                    <a:bodyPr/>
                    <a:lstStyle/>
                    <a:p>
                      <a:pPr algn="ctr">
                        <a:lnSpc>
                          <a:spcPct val="150000"/>
                        </a:lnSpc>
                      </a:pPr>
                      <a:r>
                        <a:rPr lang="zh-CN" altLang="en-US" sz="2400" dirty="0">
                          <a:latin typeface="Microsoft YaHei" charset="-122"/>
                          <a:ea typeface="Microsoft YaHei" charset="-122"/>
                          <a:cs typeface="Microsoft YaHei" charset="-122"/>
                          <a:sym typeface="+mn-ea"/>
                        </a:rPr>
                        <a:t>频率不同</a:t>
                      </a:r>
                      <a:endParaRPr lang="zh-CN" altLang="en-US" sz="2400" dirty="0">
                        <a:solidFill>
                          <a:srgbClr val="C00000"/>
                        </a:solidFill>
                        <a:latin typeface="Microsoft YaHei" charset="-122"/>
                        <a:ea typeface="Microsoft YaHei" charset="-122"/>
                        <a:cs typeface="Microsoft YaHei" charset="-122"/>
                        <a:sym typeface="+mn-ea"/>
                      </a:endParaRPr>
                    </a:p>
                  </a:txBody>
                  <a:tcPr/>
                </a:tc>
                <a:tc hMerge="1">
                  <a:txBody>
                    <a:bodyPr/>
                    <a:lstStyle/>
                    <a:p>
                      <a:pPr algn="ctr">
                        <a:lnSpc>
                          <a:spcPct val="150000"/>
                        </a:lnSpc>
                        <a:buNone/>
                      </a:pPr>
                      <a:endParaRPr lang="zh-CN" altLang="en-US" sz="2400" dirty="0">
                        <a:solidFill>
                          <a:srgbClr val="C00000"/>
                        </a:solidFill>
                        <a:latin typeface="Microsoft YaHei" charset="-122"/>
                        <a:ea typeface="Microsoft YaHei" charset="-122"/>
                        <a:cs typeface="Microsoft YaHei" charset="-122"/>
                        <a:sym typeface="+mn-ea"/>
                      </a:endParaRPr>
                    </a:p>
                  </a:txBody>
                  <a:tcPr/>
                </a:tc>
                <a:extLst>
                  <a:ext uri="{0D108BD9-81ED-4DB2-BD59-A6C34878D82A}">
                    <a16:rowId xmlns:a16="http://schemas.microsoft.com/office/drawing/2014/main" val="10002"/>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和</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相位不同 </a:t>
                      </a:r>
                      <a:endParaRPr lang="zh-CN" altLang="en-US" sz="2400" dirty="0">
                        <a:solidFill>
                          <a:srgbClr val="C00000"/>
                        </a:solidFill>
                        <a:latin typeface="Microsoft YaHei" charset="-122"/>
                        <a:ea typeface="Microsoft YaHei" charset="-122"/>
                        <a:cs typeface="Microsoft YaHei" charset="-122"/>
                        <a:sym typeface="+mn-ea"/>
                      </a:endParaRPr>
                    </a:p>
                  </a:txBody>
                  <a:tcPr/>
                </a:tc>
                <a:tc hMerge="1">
                  <a:txBody>
                    <a:bodyPr/>
                    <a:lstStyle/>
                    <a:p>
                      <a:endParaRPr lang="zh-CN"/>
                    </a:p>
                  </a:txBody>
                  <a:tcPr/>
                </a:tc>
                <a:extLst>
                  <a:ext uri="{0D108BD9-81ED-4DB2-BD59-A6C34878D82A}">
                    <a16:rowId xmlns:a16="http://schemas.microsoft.com/office/drawing/2014/main" val="10003"/>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二进制</a:t>
                      </a:r>
                      <a:r>
                        <a:rPr lang="zh-CN" altLang="en-US" sz="2400" dirty="0">
                          <a:solidFill>
                            <a:srgbClr val="C00000"/>
                          </a:solidFill>
                          <a:latin typeface="Microsoft YaHei" charset="-122"/>
                          <a:ea typeface="Microsoft YaHei" charset="-122"/>
                          <a:cs typeface="Microsoft YaHei" charset="-122"/>
                          <a:sym typeface="+mn-ea"/>
                        </a:rPr>
                        <a:t>差分相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zh-CN" altLang="en-US" sz="2400" dirty="0">
                          <a:solidFill>
                            <a:schemeClr val="tx1"/>
                          </a:solidFill>
                          <a:latin typeface="Microsoft YaHei" charset="-122"/>
                          <a:ea typeface="Microsoft YaHei" charset="-122"/>
                          <a:cs typeface="Microsoft YaHei" charset="-122"/>
                          <a:sym typeface="+mn-ea"/>
                        </a:rPr>
                        <a:t>要看前一个周期波形</a:t>
                      </a:r>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8484009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9950"/>
          <a:stretch/>
        </p:blipFill>
        <p:spPr>
          <a:xfrm>
            <a:off x="3456432" y="1361511"/>
            <a:ext cx="5870448" cy="4083419"/>
          </a:xfrm>
          <a:prstGeom prst="rect">
            <a:avLst/>
          </a:prstGeom>
        </p:spPr>
      </p:pic>
    </p:spTree>
    <p:extLst>
      <p:ext uri="{BB962C8B-B14F-4D97-AF65-F5344CB8AC3E}">
        <p14:creationId xmlns:p14="http://schemas.microsoft.com/office/powerpoint/2010/main" val="2440788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9950"/>
          <a:stretch/>
        </p:blipFill>
        <p:spPr>
          <a:xfrm>
            <a:off x="3456432" y="1361511"/>
            <a:ext cx="5870448" cy="4083419"/>
          </a:xfrm>
          <a:prstGeom prst="rect">
            <a:avLst/>
          </a:prstGeom>
        </p:spPr>
      </p:pic>
      <p:sp>
        <p:nvSpPr>
          <p:cNvPr id="4" name="文本框 3"/>
          <p:cNvSpPr txBox="1"/>
          <p:nvPr/>
        </p:nvSpPr>
        <p:spPr>
          <a:xfrm>
            <a:off x="1188720" y="1635831"/>
            <a:ext cx="2048256"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数字基带信号</a:t>
            </a:r>
          </a:p>
        </p:txBody>
      </p:sp>
      <p:sp>
        <p:nvSpPr>
          <p:cNvPr id="5" name="文本框 4"/>
          <p:cNvSpPr txBox="1"/>
          <p:nvPr/>
        </p:nvSpPr>
        <p:spPr>
          <a:xfrm>
            <a:off x="1188720" y="24465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幅移键控</a:t>
            </a:r>
          </a:p>
        </p:txBody>
      </p:sp>
      <p:sp>
        <p:nvSpPr>
          <p:cNvPr id="6" name="文本框 5"/>
          <p:cNvSpPr txBox="1"/>
          <p:nvPr/>
        </p:nvSpPr>
        <p:spPr>
          <a:xfrm>
            <a:off x="1188720" y="32894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频移键控</a:t>
            </a:r>
          </a:p>
        </p:txBody>
      </p:sp>
      <p:sp>
        <p:nvSpPr>
          <p:cNvPr id="7" name="文本框 6"/>
          <p:cNvSpPr txBox="1"/>
          <p:nvPr/>
        </p:nvSpPr>
        <p:spPr>
          <a:xfrm>
            <a:off x="1188720" y="41323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相移键控</a:t>
            </a:r>
          </a:p>
        </p:txBody>
      </p:sp>
    </p:spTree>
    <p:extLst>
      <p:ext uri="{BB962C8B-B14F-4D97-AF65-F5344CB8AC3E}">
        <p14:creationId xmlns:p14="http://schemas.microsoft.com/office/powerpoint/2010/main" val="42412225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、二进制数字调制性能</a:t>
            </a: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9" name="文本框 8"/>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文本框 9"/>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1" name="左大括号 10"/>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2" name="文本框 11"/>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2" name="文本框 1"/>
          <p:cNvSpPr txBox="1"/>
          <p:nvPr/>
        </p:nvSpPr>
        <p:spPr>
          <a:xfrm>
            <a:off x="1135024" y="2984060"/>
            <a:ext cx="8862879" cy="168905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频带利用率</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误码率</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对信道特性的敏感性</a:t>
            </a:r>
          </a:p>
        </p:txBody>
      </p:sp>
    </p:spTree>
    <p:extLst>
      <p:ext uri="{BB962C8B-B14F-4D97-AF65-F5344CB8AC3E}">
        <p14:creationId xmlns:p14="http://schemas.microsoft.com/office/powerpoint/2010/main" val="1233288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、二进制数字调制性能</a:t>
            </a: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9" name="文本框 8"/>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文本框 9"/>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1" name="左大括号 10"/>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2" name="文本框 11"/>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2" name="文本框 1"/>
          <p:cNvSpPr txBox="1"/>
          <p:nvPr/>
        </p:nvSpPr>
        <p:spPr>
          <a:xfrm>
            <a:off x="1135024" y="2984060"/>
            <a:ext cx="8862879"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频带利用率：频移键控最低。</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误码率：相移键控误码率最低；幅移键控误码率最高。</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对信道特性的敏感性：幅移键控最敏感。</a:t>
            </a:r>
          </a:p>
        </p:txBody>
      </p:sp>
    </p:spTree>
    <p:extLst>
      <p:ext uri="{BB962C8B-B14F-4D97-AF65-F5344CB8AC3E}">
        <p14:creationId xmlns:p14="http://schemas.microsoft.com/office/powerpoint/2010/main" val="218450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      ）是数字通信系统频带传输的基本方式。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正交幅值调制</a:t>
            </a:r>
            <a:r>
              <a:rPr lang="en-US" altLang="zh-CN" sz="2400" b="0" dirty="0">
                <a:solidFill>
                  <a:schemeClr val="tx1"/>
                </a:solidFill>
                <a:latin typeface="Microsoft YaHei" charset="-122"/>
                <a:ea typeface="Microsoft YaHei" charset="-122"/>
                <a:cs typeface="Microsoft YaHei" charset="-122"/>
              </a:rPr>
              <a:t>QAM</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二进制数字调制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多进制数字调制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幅值相位联合键控（</a:t>
            </a:r>
            <a:r>
              <a:rPr lang="en-US" altLang="zh-CN" sz="2400" b="0" dirty="0">
                <a:solidFill>
                  <a:schemeClr val="tx1"/>
                </a:solidFill>
                <a:latin typeface="Microsoft YaHei" charset="-122"/>
                <a:ea typeface="Microsoft YaHei" charset="-122"/>
                <a:cs typeface="Microsoft YaHei" charset="-122"/>
              </a:rPr>
              <a:t>APK</a:t>
            </a:r>
            <a:r>
              <a:rPr lang="zh-CN" altLang="en-US" sz="2400" b="0" dirty="0">
                <a:solidFill>
                  <a:schemeClr val="tx1"/>
                </a:solidFill>
                <a:latin typeface="Microsoft YaHei" charset="-122"/>
                <a:ea typeface="Microsoft YaHei" charset="-122"/>
                <a:cs typeface="Microsoft YaHei" charset="-122"/>
              </a:rPr>
              <a:t>）</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8007891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）是数字通信系统频带传输的基本方式。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正交幅值调制</a:t>
            </a:r>
            <a:r>
              <a:rPr lang="en-US" altLang="zh-CN" sz="2400" b="0" dirty="0">
                <a:solidFill>
                  <a:schemeClr val="tx1"/>
                </a:solidFill>
                <a:latin typeface="Microsoft YaHei" charset="-122"/>
                <a:ea typeface="Microsoft YaHei" charset="-122"/>
                <a:cs typeface="Microsoft YaHei" charset="-122"/>
              </a:rPr>
              <a:t>QAM</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二进制数字调制</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多进制数字调制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幅值相位联合键控（</a:t>
            </a:r>
            <a:r>
              <a:rPr lang="en-US" altLang="zh-CN" sz="2400" b="0" dirty="0">
                <a:solidFill>
                  <a:schemeClr val="tx1"/>
                </a:solidFill>
                <a:latin typeface="Microsoft YaHei" charset="-122"/>
                <a:ea typeface="Microsoft YaHei" charset="-122"/>
                <a:cs typeface="Microsoft YaHei" charset="-122"/>
              </a:rPr>
              <a:t>APK</a:t>
            </a:r>
            <a:r>
              <a:rPr lang="zh-CN" altLang="en-US" sz="2400" b="0" dirty="0">
                <a:solidFill>
                  <a:schemeClr val="tx1"/>
                </a:solidFill>
                <a:latin typeface="Microsoft YaHei" charset="-122"/>
                <a:ea typeface="Microsoft YaHei" charset="-122"/>
                <a:cs typeface="Microsoft YaHei" charset="-122"/>
              </a:rPr>
              <a:t>）</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9806806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、二进制数字调制性能主要体现的方面不包括（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时延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信道适应性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949658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、二进制数字调制性能主要体现的方面不包括（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时延</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信道适应性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7787712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、在频带传输的调制方式中，二进制数字调制不包括（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二进制幅移键控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二进制角移键控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二进制频移键控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二进制相移键控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35131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、在下列有线信道中，将两根相互绝缘的铜线并排绞合在一起可以减少对相邻导线的电磁干扰的线称为（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双绞线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同轴电缆</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6073787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、在频带传输的调制方式中，二进制数字调制不包括（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二进制幅移键控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二进制角移键控</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二进制频移键控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二进制相移键控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0607527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、数字信号 </a:t>
            </a:r>
            <a:r>
              <a:rPr lang="en-US" altLang="zh-CN" sz="2400" b="0" dirty="0">
                <a:solidFill>
                  <a:schemeClr val="tx1"/>
                </a:solidFill>
                <a:latin typeface="黑体" panose="02010609060101010101" pitchFamily="49" charset="-122"/>
                <a:ea typeface="黑体" panose="02010609060101010101" pitchFamily="49" charset="-122"/>
              </a:rPr>
              <a:t>11001001 </a:t>
            </a:r>
            <a:r>
              <a:rPr lang="zh-CN" altLang="en-US" sz="2400" b="0" dirty="0">
                <a:solidFill>
                  <a:schemeClr val="tx1"/>
                </a:solidFill>
                <a:latin typeface="黑体" panose="02010609060101010101" pitchFamily="49" charset="-122"/>
                <a:ea typeface="黑体" panose="02010609060101010101" pitchFamily="49" charset="-122"/>
              </a:rPr>
              <a:t>的二进制差分相移键控调制（</a:t>
            </a:r>
            <a:r>
              <a:rPr lang="en-US" altLang="zh-CN" sz="2400" b="0" dirty="0">
                <a:solidFill>
                  <a:schemeClr val="tx1"/>
                </a:solidFill>
                <a:latin typeface="黑体" panose="02010609060101010101" pitchFamily="49" charset="-122"/>
                <a:ea typeface="黑体" panose="02010609060101010101" pitchFamily="49" charset="-122"/>
              </a:rPr>
              <a:t>2DPSK</a:t>
            </a:r>
            <a:r>
              <a:rPr lang="zh-CN" altLang="en-US" sz="2400" b="0" dirty="0">
                <a:solidFill>
                  <a:schemeClr val="tx1"/>
                </a:solidFill>
                <a:latin typeface="黑体" panose="02010609060101010101" pitchFamily="49" charset="-122"/>
                <a:ea typeface="黑体" panose="02010609060101010101" pitchFamily="49" charset="-122"/>
              </a:rPr>
              <a:t>）信号波形为（     ）。  </a:t>
            </a:r>
            <a:r>
              <a:rPr lang="zh-CN" altLang="en-US" sz="2400" b="0" dirty="0">
                <a:solidFill>
                  <a:srgbClr val="FF0000"/>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18" y="2797360"/>
            <a:ext cx="109251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593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、数字信号 </a:t>
            </a:r>
            <a:r>
              <a:rPr lang="en-US" altLang="zh-CN" sz="2400" b="0" dirty="0">
                <a:solidFill>
                  <a:schemeClr val="tx1"/>
                </a:solidFill>
                <a:latin typeface="黑体" panose="02010609060101010101" pitchFamily="49" charset="-122"/>
                <a:ea typeface="黑体" panose="02010609060101010101" pitchFamily="49" charset="-122"/>
              </a:rPr>
              <a:t>11001001 </a:t>
            </a:r>
            <a:r>
              <a:rPr lang="zh-CN" altLang="en-US" sz="2400" b="0" dirty="0">
                <a:solidFill>
                  <a:schemeClr val="tx1"/>
                </a:solidFill>
                <a:latin typeface="黑体" panose="02010609060101010101" pitchFamily="49" charset="-122"/>
                <a:ea typeface="黑体" panose="02010609060101010101" pitchFamily="49" charset="-122"/>
              </a:rPr>
              <a:t>的二进制</a:t>
            </a:r>
            <a:r>
              <a:rPr lang="zh-CN" altLang="en-US" sz="2400" b="0" dirty="0">
                <a:solidFill>
                  <a:srgbClr val="C00000"/>
                </a:solidFill>
                <a:latin typeface="黑体" panose="02010609060101010101" pitchFamily="49" charset="-122"/>
                <a:ea typeface="黑体" panose="02010609060101010101" pitchFamily="49" charset="-122"/>
              </a:rPr>
              <a:t>差分</a:t>
            </a:r>
            <a:r>
              <a:rPr lang="zh-CN" altLang="en-US" sz="2400" b="0" dirty="0">
                <a:solidFill>
                  <a:schemeClr val="tx1"/>
                </a:solidFill>
                <a:latin typeface="黑体" panose="02010609060101010101" pitchFamily="49" charset="-122"/>
                <a:ea typeface="黑体" panose="02010609060101010101" pitchFamily="49" charset="-122"/>
              </a:rPr>
              <a:t>相移键控调制（</a:t>
            </a:r>
            <a:r>
              <a:rPr lang="en-US" altLang="zh-CN" sz="2400" b="0" dirty="0">
                <a:solidFill>
                  <a:schemeClr val="tx1"/>
                </a:solidFill>
                <a:latin typeface="黑体" panose="02010609060101010101" pitchFamily="49" charset="-122"/>
                <a:ea typeface="黑体" panose="02010609060101010101" pitchFamily="49" charset="-122"/>
              </a:rPr>
              <a:t>2DPSK</a:t>
            </a:r>
            <a:r>
              <a:rPr lang="zh-CN" altLang="en-US" sz="2400" b="0" dirty="0">
                <a:solidFill>
                  <a:schemeClr val="tx1"/>
                </a:solidFill>
                <a:latin typeface="黑体" panose="02010609060101010101" pitchFamily="49" charset="-122"/>
                <a:ea typeface="黑体" panose="02010609060101010101" pitchFamily="49" charset="-122"/>
              </a:rPr>
              <a:t>）信号波形为（     </a:t>
            </a:r>
            <a:r>
              <a:rPr lang="en-US" altLang="zh-CN" sz="2400" b="0" dirty="0">
                <a:solidFill>
                  <a:srgbClr val="FF0000"/>
                </a:solidFill>
                <a:latin typeface="黑体" panose="02010609060101010101" pitchFamily="49" charset="-122"/>
                <a:ea typeface="黑体" panose="02010609060101010101" pitchFamily="49" charset="-122"/>
              </a:rPr>
              <a:t>D</a:t>
            </a:r>
            <a:r>
              <a:rPr lang="en-US" altLang="zh-CN" sz="2400" b="0" dirty="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18" y="2797360"/>
            <a:ext cx="109251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425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9128612"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一、二进制数字调制：数字通信系统频带传输的基本方式</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二、多进制数字调制</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三、正交幅值调制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858025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780216" y="2251503"/>
            <a:ext cx="7426165" cy="1046228"/>
          </a:xfrm>
          <a:prstGeom prst="rect">
            <a:avLst/>
          </a:prstGeom>
        </p:spPr>
      </p:pic>
      <p:sp>
        <p:nvSpPr>
          <p:cNvPr id="10" name="TextBox 4"/>
          <p:cNvSpPr txBox="1"/>
          <p:nvPr/>
        </p:nvSpPr>
        <p:spPr>
          <a:xfrm>
            <a:off x="2238940" y="3459795"/>
            <a:ext cx="6967441" cy="1990288"/>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码元：一个固定时长的信号波形</a:t>
            </a:r>
            <a:endParaRPr lang="en-US" altLang="zh-CN" sz="2400" dirty="0">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rPr>
              <a:t>      一个脉冲时间（二进制码元）：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1</a:t>
            </a:r>
          </a:p>
          <a:p>
            <a:pPr>
              <a:lnSpc>
                <a:spcPts val="3700"/>
              </a:lnSpc>
            </a:pPr>
            <a:r>
              <a:rPr lang="zh-CN" altLang="en-US" sz="2400" dirty="0">
                <a:latin typeface="Microsoft YaHei" charset="-122"/>
                <a:ea typeface="Microsoft YaHei" charset="-122"/>
                <a:cs typeface="Microsoft YaHei" charset="-122"/>
              </a:rPr>
              <a:t>      两个脉冲时间（四进制码元）：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2</a:t>
            </a:r>
          </a:p>
          <a:p>
            <a:pPr>
              <a:lnSpc>
                <a:spcPts val="3700"/>
              </a:lnSpc>
            </a:pPr>
            <a:r>
              <a:rPr lang="zh-CN" altLang="en-US" sz="2400" dirty="0">
                <a:latin typeface="Microsoft YaHei" charset="-122"/>
                <a:ea typeface="Microsoft YaHei" charset="-122"/>
                <a:cs typeface="Microsoft YaHei" charset="-122"/>
              </a:rPr>
              <a:t>      三个脉冲时间（八进制码元）：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3</a:t>
            </a: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1914083" y="2528530"/>
            <a:ext cx="449289" cy="566822"/>
          </a:xfrm>
          <a:prstGeom prst="rect">
            <a:avLst/>
          </a:prstGeom>
          <a:noFill/>
        </p:spPr>
        <p:txBody>
          <a:bodyPr wrap="square" rtlCol="0">
            <a:spAutoFit/>
          </a:bodyPr>
          <a:lstStyle/>
          <a:p>
            <a:pPr>
              <a:lnSpc>
                <a:spcPts val="3700"/>
              </a:lnSpc>
            </a:pPr>
            <a:r>
              <a:rPr lang="en-US" altLang="zh-CN" sz="2400">
                <a:latin typeface="Microsoft YaHei" charset="-122"/>
                <a:ea typeface="Microsoft YaHei" charset="-122"/>
                <a:cs typeface="Microsoft YaHei" charset="-122"/>
              </a:rPr>
              <a:t>1</a:t>
            </a:r>
            <a:endParaRPr lang="en-US" altLang="zh-CN" sz="2400" baseline="30000" dirty="0">
              <a:latin typeface="Microsoft YaHei" charset="-122"/>
              <a:ea typeface="Microsoft YaHei" charset="-122"/>
              <a:cs typeface="Microsoft YaHei" charset="-122"/>
            </a:endParaRPr>
          </a:p>
        </p:txBody>
      </p:sp>
      <p:sp>
        <p:nvSpPr>
          <p:cNvPr id="15" name="TextBox 4"/>
          <p:cNvSpPr txBox="1"/>
          <p:nvPr/>
        </p:nvSpPr>
        <p:spPr>
          <a:xfrm>
            <a:off x="2228349" y="2528530"/>
            <a:ext cx="449289" cy="521425"/>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2</a:t>
            </a:r>
            <a:endParaRPr lang="en-US" altLang="zh-CN" sz="2400" baseline="30000" dirty="0">
              <a:latin typeface="Microsoft YaHei" charset="-122"/>
              <a:ea typeface="Microsoft YaHei" charset="-122"/>
              <a:cs typeface="Microsoft YaHei" charset="-122"/>
            </a:endParaRPr>
          </a:p>
        </p:txBody>
      </p:sp>
      <p:sp>
        <p:nvSpPr>
          <p:cNvPr id="16" name="TextBox 4"/>
          <p:cNvSpPr txBox="1"/>
          <p:nvPr/>
        </p:nvSpPr>
        <p:spPr>
          <a:xfrm>
            <a:off x="2563797" y="2541641"/>
            <a:ext cx="449289" cy="521425"/>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3</a:t>
            </a:r>
            <a:endParaRPr lang="en-US" altLang="zh-CN" sz="2400" baseline="30000" dirty="0">
              <a:latin typeface="Microsoft YaHei" charset="-122"/>
              <a:ea typeface="Microsoft YaHei" charset="-122"/>
              <a:cs typeface="Microsoft YaHei" charset="-122"/>
            </a:endParaRPr>
          </a:p>
        </p:txBody>
      </p:sp>
      <p:sp>
        <p:nvSpPr>
          <p:cNvPr id="1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677556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7189" y="2171923"/>
            <a:ext cx="10628259"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数据传输速率</a:t>
            </a:r>
            <a:r>
              <a:rPr lang="en-US" altLang="zh-CN" sz="2400" dirty="0" err="1">
                <a:latin typeface="Microsoft YaHei" charset="-122"/>
                <a:ea typeface="Microsoft YaHei" charset="-122"/>
                <a:cs typeface="Microsoft YaHei" charset="-122"/>
              </a:rPr>
              <a:t>R</a:t>
            </a:r>
            <a:r>
              <a:rPr lang="en-US" altLang="zh-CN" sz="2400" baseline="-25000" dirty="0" err="1">
                <a:latin typeface="Microsoft YaHei" charset="-122"/>
                <a:ea typeface="Microsoft YaHei" charset="-122"/>
                <a:cs typeface="Microsoft YaHei" charset="-122"/>
              </a:rPr>
              <a:t>b</a:t>
            </a:r>
            <a:r>
              <a:rPr lang="zh-CN" altLang="en-US" sz="2400" baseline="-250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(bit/s) </a:t>
            </a:r>
            <a:r>
              <a:rPr lang="zh-CN" altLang="en-US" sz="2400" dirty="0">
                <a:latin typeface="Microsoft YaHei" charset="-122"/>
                <a:ea typeface="Microsoft YaHei" charset="-122"/>
                <a:cs typeface="Microsoft YaHei" charset="-122"/>
              </a:rPr>
              <a:t>与码元传输速率</a:t>
            </a:r>
            <a:r>
              <a:rPr lang="en-US" altLang="zh-CN" sz="2400" dirty="0">
                <a:latin typeface="Microsoft YaHei" charset="-122"/>
                <a:ea typeface="Microsoft YaHei" charset="-122"/>
                <a:cs typeface="Microsoft YaHei" charset="-122"/>
              </a:rPr>
              <a:t>R</a:t>
            </a:r>
            <a:r>
              <a:rPr lang="en-US" altLang="zh-CN" sz="2400" baseline="-250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(Baud) </a:t>
            </a:r>
            <a:r>
              <a:rPr lang="zh-CN" altLang="en-US" sz="2400" dirty="0">
                <a:latin typeface="Microsoft YaHei" charset="-122"/>
                <a:ea typeface="Microsoft YaHei" charset="-122"/>
                <a:cs typeface="Microsoft YaHei" charset="-122"/>
              </a:rPr>
              <a:t>以及进制数</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之间的关系为 </a:t>
            </a:r>
          </a:p>
          <a:p>
            <a:pPr>
              <a:lnSpc>
                <a:spcPct val="150000"/>
              </a:lnSpc>
            </a:pPr>
            <a:endParaRPr lang="en-US" altLang="zh-CN" sz="2400" dirty="0">
              <a:latin typeface="Microsoft YaHei" charset="-122"/>
              <a:ea typeface="Microsoft YaHei" charset="-122"/>
              <a:cs typeface="Microsoft YaHei" charset="-122"/>
            </a:endParaRPr>
          </a:p>
        </p:txBody>
      </p:sp>
      <p:sp>
        <p:nvSpPr>
          <p:cNvPr id="1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p:txBody>
      </p:sp>
      <p:sp>
        <p:nvSpPr>
          <p:cNvPr id="20" name="文本框 19"/>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22" name="左大括号 2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3" name="文本框 2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9" name="文本框 8"/>
          <p:cNvSpPr txBox="1"/>
          <p:nvPr/>
        </p:nvSpPr>
        <p:spPr>
          <a:xfrm>
            <a:off x="4002961" y="3362061"/>
            <a:ext cx="4501662" cy="646331"/>
          </a:xfrm>
          <a:prstGeom prst="rect">
            <a:avLst/>
          </a:prstGeom>
          <a:noFill/>
        </p:spPr>
        <p:txBody>
          <a:bodyPr wrap="square" rtlCol="0">
            <a:spAutoFit/>
          </a:bodyPr>
          <a:lstStyle/>
          <a:p>
            <a:r>
              <a:rPr kumimoji="1" lang="en-US" altLang="zh-CN" sz="3600" dirty="0" err="1">
                <a:latin typeface="Microsoft YaHei" charset="-122"/>
                <a:ea typeface="Microsoft YaHei" charset="-122"/>
                <a:cs typeface="Microsoft YaHei" charset="-122"/>
              </a:rPr>
              <a:t>R</a:t>
            </a:r>
            <a:r>
              <a:rPr kumimoji="1" lang="en-US" altLang="zh-CN" sz="3600" baseline="-25000" dirty="0" err="1">
                <a:latin typeface="Microsoft YaHei" charset="-122"/>
                <a:ea typeface="Microsoft YaHei" charset="-122"/>
                <a:cs typeface="Microsoft YaHei" charset="-122"/>
              </a:rPr>
              <a:t>b</a:t>
            </a:r>
            <a:r>
              <a:rPr kumimoji="1" lang="en-US" altLang="zh-CN" sz="3600" dirty="0">
                <a:latin typeface="Microsoft YaHei" charset="-122"/>
                <a:ea typeface="Microsoft YaHei" charset="-122"/>
                <a:cs typeface="Microsoft YaHei" charset="-122"/>
              </a:rPr>
              <a:t>=</a:t>
            </a:r>
            <a:r>
              <a:rPr kumimoji="1" lang="en-US" altLang="zh-CN" sz="3600" dirty="0" err="1">
                <a:latin typeface="Microsoft YaHei" charset="-122"/>
                <a:ea typeface="Microsoft YaHei" charset="-122"/>
                <a:cs typeface="Microsoft YaHei" charset="-122"/>
              </a:rPr>
              <a:t>R</a:t>
            </a:r>
            <a:r>
              <a:rPr kumimoji="1" lang="en-US" altLang="zh-CN" sz="3600" baseline="-25000" dirty="0" err="1">
                <a:latin typeface="Microsoft YaHei" charset="-122"/>
                <a:ea typeface="Microsoft YaHei" charset="-122"/>
                <a:cs typeface="Microsoft YaHei" charset="-122"/>
              </a:rPr>
              <a:t>B</a:t>
            </a:r>
            <a:r>
              <a:rPr kumimoji="1" lang="en-US" altLang="zh-CN" sz="3600" dirty="0" err="1">
                <a:latin typeface="Microsoft YaHei" charset="-122"/>
                <a:ea typeface="Microsoft YaHei" charset="-122"/>
                <a:cs typeface="Microsoft YaHei" charset="-122"/>
              </a:rPr>
              <a:t>logM</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655152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、若采用</a:t>
            </a: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进制数字调制方式使数据传输速率达到</a:t>
            </a:r>
            <a:r>
              <a:rPr lang="en-US" altLang="zh-CN" sz="2400" b="0" dirty="0">
                <a:solidFill>
                  <a:schemeClr val="tx1"/>
                </a:solidFill>
                <a:latin typeface="Microsoft YaHei" charset="-122"/>
                <a:ea typeface="Microsoft YaHei" charset="-122"/>
                <a:cs typeface="Microsoft YaHei" charset="-122"/>
              </a:rPr>
              <a:t>4800bit/s</a:t>
            </a:r>
            <a:r>
              <a:rPr lang="zh-CN" altLang="en-US" sz="2400" b="0" dirty="0">
                <a:solidFill>
                  <a:schemeClr val="tx1"/>
                </a:solidFill>
                <a:latin typeface="Microsoft YaHei" charset="-122"/>
                <a:ea typeface="Microsoft YaHei" charset="-122"/>
                <a:cs typeface="Microsoft YaHei" charset="-122"/>
              </a:rPr>
              <a:t>，则码元速率应达到（ ）</a:t>
            </a:r>
            <a:r>
              <a:rPr lang="en-US" altLang="zh-CN" sz="2400" b="0" dirty="0">
                <a:solidFill>
                  <a:schemeClr val="tx1"/>
                </a:solidFill>
                <a:latin typeface="Microsoft YaHei" charset="-122"/>
                <a:ea typeface="Microsoft YaHei" charset="-122"/>
                <a:cs typeface="Microsoft YaHei" charset="-122"/>
              </a:rPr>
              <a:t>1910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A:9600Baud</a:t>
            </a:r>
          </a:p>
          <a:p>
            <a:pPr>
              <a:lnSpc>
                <a:spcPct val="150000"/>
              </a:lnSpc>
            </a:pPr>
            <a:r>
              <a:rPr lang="en-US" altLang="zh-CN" sz="2400" b="0" dirty="0">
                <a:solidFill>
                  <a:schemeClr val="tx1"/>
                </a:solidFill>
                <a:latin typeface="Microsoft YaHei" charset="-122"/>
                <a:ea typeface="Microsoft YaHei" charset="-122"/>
                <a:cs typeface="Microsoft YaHei" charset="-122"/>
              </a:rPr>
              <a:t>B:4800Baud</a:t>
            </a:r>
          </a:p>
          <a:p>
            <a:pPr>
              <a:lnSpc>
                <a:spcPct val="150000"/>
              </a:lnSpc>
            </a:pPr>
            <a:r>
              <a:rPr lang="en-US" altLang="zh-CN" sz="2400" b="0" dirty="0">
                <a:solidFill>
                  <a:schemeClr val="tx1"/>
                </a:solidFill>
                <a:latin typeface="Microsoft YaHei" charset="-122"/>
                <a:ea typeface="Microsoft YaHei" charset="-122"/>
                <a:cs typeface="Microsoft YaHei" charset="-122"/>
              </a:rPr>
              <a:t>C:2400Baud</a:t>
            </a:r>
          </a:p>
          <a:p>
            <a:pPr>
              <a:lnSpc>
                <a:spcPct val="150000"/>
              </a:lnSpc>
            </a:pPr>
            <a:r>
              <a:rPr lang="en-US" altLang="zh-CN" sz="2400" b="0" dirty="0">
                <a:solidFill>
                  <a:schemeClr val="tx1"/>
                </a:solidFill>
                <a:latin typeface="Microsoft YaHei" charset="-122"/>
                <a:ea typeface="Microsoft YaHei" charset="-122"/>
                <a:cs typeface="Microsoft YaHei" charset="-122"/>
              </a:rPr>
              <a:t>D:1200Baud</a:t>
            </a:r>
          </a:p>
        </p:txBody>
      </p:sp>
    </p:spTree>
    <p:extLst>
      <p:ext uri="{BB962C8B-B14F-4D97-AF65-F5344CB8AC3E}">
        <p14:creationId xmlns:p14="http://schemas.microsoft.com/office/powerpoint/2010/main" val="23950500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、若采用</a:t>
            </a: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进制数字调制方式使数据传输速率达到</a:t>
            </a:r>
            <a:r>
              <a:rPr lang="en-US" altLang="zh-CN" sz="2400" b="0" dirty="0">
                <a:solidFill>
                  <a:schemeClr val="tx1"/>
                </a:solidFill>
                <a:latin typeface="Microsoft YaHei" charset="-122"/>
                <a:ea typeface="Microsoft YaHei" charset="-122"/>
                <a:cs typeface="Microsoft YaHei" charset="-122"/>
              </a:rPr>
              <a:t>4800bit/s</a:t>
            </a:r>
            <a:r>
              <a:rPr lang="zh-CN" altLang="en-US" sz="2400" b="0" dirty="0">
                <a:solidFill>
                  <a:schemeClr val="tx1"/>
                </a:solidFill>
                <a:latin typeface="Microsoft YaHei" charset="-122"/>
                <a:ea typeface="Microsoft YaHei" charset="-122"/>
                <a:cs typeface="Microsoft YaHei" charset="-122"/>
              </a:rPr>
              <a:t>，则码元速率应达到（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1910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A:9600Baud</a:t>
            </a:r>
          </a:p>
          <a:p>
            <a:pPr>
              <a:lnSpc>
                <a:spcPct val="150000"/>
              </a:lnSpc>
            </a:pPr>
            <a:r>
              <a:rPr lang="en-US" altLang="zh-CN" sz="2400" b="0" dirty="0">
                <a:solidFill>
                  <a:schemeClr val="tx1"/>
                </a:solidFill>
                <a:latin typeface="Microsoft YaHei" charset="-122"/>
                <a:ea typeface="Microsoft YaHei" charset="-122"/>
                <a:cs typeface="Microsoft YaHei" charset="-122"/>
              </a:rPr>
              <a:t>B:4800Baud</a:t>
            </a:r>
          </a:p>
          <a:p>
            <a:pPr>
              <a:lnSpc>
                <a:spcPct val="150000"/>
              </a:lnSpc>
            </a:pPr>
            <a:r>
              <a:rPr lang="en-US" altLang="zh-CN" sz="2400" b="0" dirty="0">
                <a:solidFill>
                  <a:srgbClr val="FF0000"/>
                </a:solidFill>
                <a:latin typeface="Microsoft YaHei" charset="-122"/>
                <a:ea typeface="Microsoft YaHei" charset="-122"/>
                <a:cs typeface="Microsoft YaHei" charset="-122"/>
              </a:rPr>
              <a:t>C:2400Baud</a:t>
            </a:r>
          </a:p>
          <a:p>
            <a:pPr>
              <a:lnSpc>
                <a:spcPct val="150000"/>
              </a:lnSpc>
            </a:pPr>
            <a:r>
              <a:rPr lang="en-US" altLang="zh-CN" sz="2400" b="0" dirty="0">
                <a:solidFill>
                  <a:schemeClr val="tx1"/>
                </a:solidFill>
                <a:latin typeface="Microsoft YaHei" charset="-122"/>
                <a:ea typeface="Microsoft YaHei" charset="-122"/>
                <a:cs typeface="Microsoft YaHei" charset="-122"/>
              </a:rPr>
              <a:t>D:1200Baud</a:t>
            </a:r>
          </a:p>
        </p:txBody>
      </p:sp>
      <p:pic>
        <p:nvPicPr>
          <p:cNvPr id="3" name="图片 2"/>
          <p:cNvPicPr>
            <a:picLocks noChangeAspect="1"/>
          </p:cNvPicPr>
          <p:nvPr/>
        </p:nvPicPr>
        <p:blipFill>
          <a:blip r:embed="rId3"/>
          <a:stretch>
            <a:fillRect/>
          </a:stretch>
        </p:blipFill>
        <p:spPr>
          <a:xfrm>
            <a:off x="6492943" y="3093550"/>
            <a:ext cx="2601116" cy="902000"/>
          </a:xfrm>
          <a:prstGeom prst="rect">
            <a:avLst/>
          </a:prstGeom>
        </p:spPr>
      </p:pic>
      <p:sp>
        <p:nvSpPr>
          <p:cNvPr id="2" name="文本框 1"/>
          <p:cNvSpPr txBox="1"/>
          <p:nvPr/>
        </p:nvSpPr>
        <p:spPr>
          <a:xfrm>
            <a:off x="6492943" y="4107766"/>
            <a:ext cx="4501662"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4800=R</a:t>
            </a:r>
            <a:r>
              <a:rPr kumimoji="1" lang="en-US" altLang="zh-CN" sz="3600" baseline="-25000" dirty="0">
                <a:latin typeface="Microsoft YaHei" charset="-122"/>
                <a:ea typeface="Microsoft YaHei" charset="-122"/>
                <a:cs typeface="Microsoft YaHei" charset="-122"/>
              </a:rPr>
              <a:t>B</a:t>
            </a:r>
            <a:r>
              <a:rPr kumimoji="1" lang="en-US" altLang="zh-CN" sz="3600" dirty="0">
                <a:latin typeface="Microsoft YaHei" charset="-122"/>
                <a:ea typeface="Microsoft YaHei" charset="-122"/>
                <a:cs typeface="Microsoft YaHei" charset="-122"/>
              </a:rPr>
              <a:t>log</a:t>
            </a:r>
            <a:r>
              <a:rPr kumimoji="1" lang="en-US" altLang="zh-CN" sz="3600" baseline="-25000" dirty="0">
                <a:latin typeface="Microsoft YaHei" charset="-122"/>
                <a:ea typeface="Microsoft YaHei" charset="-122"/>
                <a:cs typeface="Microsoft YaHei" charset="-122"/>
              </a:rPr>
              <a:t>2</a:t>
            </a:r>
            <a:r>
              <a:rPr kumimoji="1" lang="en-US" altLang="zh-CN" sz="3600" dirty="0">
                <a:latin typeface="Microsoft YaHei" charset="-122"/>
                <a:ea typeface="Microsoft YaHei" charset="-122"/>
                <a:cs typeface="Microsoft YaHei" charset="-122"/>
              </a:rPr>
              <a:t>4</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3501277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9128612"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一、二进制数字调制：数字通信系统频带传输的基本方式</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三、正交幅值调制</a:t>
            </a:r>
            <a:endParaRPr lang="en-US" altLang="zh-CN"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44636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7911" y="2251503"/>
            <a:ext cx="10002190"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基本思想是：二维调制技术，对载波信号的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和</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同时进行调制的联合调制技术。</a:t>
            </a:r>
          </a:p>
          <a:p>
            <a:pPr>
              <a:lnSpc>
                <a:spcPct val="150000"/>
              </a:lnSpc>
            </a:pPr>
            <a:r>
              <a:rPr lang="zh-CN" altLang="en-US" sz="2400" dirty="0">
                <a:latin typeface="Microsoft YaHei" charset="-122"/>
                <a:ea typeface="Microsoft YaHei" charset="-122"/>
                <a:cs typeface="Microsoft YaHei" charset="-122"/>
              </a:rPr>
              <a:t>优点：频带利用率高；抗噪声能力强；调制解调系统简单；</a:t>
            </a:r>
            <a:endParaRPr lang="en-US" altLang="zh-CN" sz="2400" dirty="0">
              <a:latin typeface="Microsoft YaHei" charset="-122"/>
              <a:ea typeface="Microsoft YaHei" charset="-122"/>
              <a:cs typeface="Microsoft YaHei" charset="-122"/>
            </a:endParaRPr>
          </a:p>
        </p:txBody>
      </p:sp>
      <p:sp>
        <p:nvSpPr>
          <p:cNvPr id="6"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三、正交幅值调制</a:t>
            </a:r>
            <a:r>
              <a:rPr lang="en-US" altLang="zh-CN" sz="2400" dirty="0">
                <a:latin typeface="Microsoft YaHei" charset="-122"/>
                <a:ea typeface="Microsoft YaHei" charset="-122"/>
                <a:cs typeface="Microsoft YaHei" charset="-122"/>
              </a:rPr>
              <a:t>QAM</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幅值相位</a:t>
            </a:r>
            <a:r>
              <a:rPr lang="zh-CN" altLang="en-US" sz="2400" dirty="0">
                <a:latin typeface="Microsoft YaHei" charset="-122"/>
                <a:ea typeface="Microsoft YaHei" charset="-122"/>
                <a:cs typeface="Microsoft YaHei" charset="-122"/>
              </a:rPr>
              <a:t>联合键控（</a:t>
            </a:r>
            <a:r>
              <a:rPr lang="en-US" altLang="zh-CN" sz="2400" dirty="0">
                <a:latin typeface="Microsoft YaHei" charset="-122"/>
                <a:ea typeface="Microsoft YaHei" charset="-122"/>
                <a:cs typeface="Microsoft YaHei" charset="-122"/>
              </a:rPr>
              <a:t>APK</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32634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、在下列有线信道中，将两根相互绝缘的铜线并排绞合在一起可以减少对相邻导线的电磁干扰的线称为（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双绞线</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同轴电缆</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3450348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、下列对</a:t>
            </a:r>
            <a:r>
              <a:rPr lang="en-US" altLang="zh-CN" sz="2400" b="0" dirty="0">
                <a:solidFill>
                  <a:schemeClr val="tx1"/>
                </a:solidFill>
                <a:latin typeface="Microsoft YaHei" charset="-122"/>
                <a:ea typeface="Microsoft YaHei" charset="-122"/>
                <a:cs typeface="Microsoft YaHei" charset="-122"/>
              </a:rPr>
              <a:t>QAM</a:t>
            </a:r>
            <a:r>
              <a:rPr lang="zh-CN" altLang="en-US" sz="2400" b="0" dirty="0">
                <a:solidFill>
                  <a:schemeClr val="tx1"/>
                </a:solidFill>
                <a:latin typeface="Microsoft YaHei" charset="-122"/>
                <a:ea typeface="Microsoft YaHei" charset="-122"/>
                <a:cs typeface="Microsoft YaHei" charset="-122"/>
              </a:rPr>
              <a:t>调制技术描述错误的是（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对载波信号的幅值和频率同时进行调制的联合调制技术</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频带利用率高</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抗噪声能力强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调制解调系统简单</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960959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、下列对</a:t>
            </a:r>
            <a:r>
              <a:rPr lang="en-US" altLang="zh-CN" sz="2400" b="0" dirty="0">
                <a:solidFill>
                  <a:schemeClr val="tx1"/>
                </a:solidFill>
                <a:latin typeface="Microsoft YaHei" charset="-122"/>
                <a:ea typeface="Microsoft YaHei" charset="-122"/>
                <a:cs typeface="Microsoft YaHei" charset="-122"/>
              </a:rPr>
              <a:t>QAM</a:t>
            </a:r>
            <a:r>
              <a:rPr lang="zh-CN" altLang="en-US" sz="2400" b="0" dirty="0">
                <a:solidFill>
                  <a:schemeClr val="tx1"/>
                </a:solidFill>
                <a:latin typeface="Microsoft YaHei" charset="-122"/>
                <a:ea typeface="Microsoft YaHei" charset="-122"/>
                <a:cs typeface="Microsoft YaHei" charset="-122"/>
              </a:rPr>
              <a:t>调制技术描述错误的是（   </a:t>
            </a: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rgbClr val="FF0000"/>
              </a:solidFill>
              <a:latin typeface="Microsoft YaHei" charset="-122"/>
              <a:ea typeface="Microsoft YaHei" charset="-122"/>
              <a:cs typeface="Microsoft YaHei" charset="-122"/>
              <a:sym typeface="+mn-ea"/>
            </a:endParaRPr>
          </a:p>
          <a:p>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对载波信号的幅值和频率同时进行调制的联合调制技术</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频带利用率高</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抗噪声能力强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调制解调系统简单</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369793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42713720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9696" y="3462546"/>
            <a:ext cx="2459919" cy="646331"/>
          </a:xfrm>
          <a:prstGeom prst="rect">
            <a:avLst/>
          </a:prstGeom>
          <a:noFill/>
        </p:spPr>
        <p:txBody>
          <a:bodyPr wrap="square" rtlCol="0">
            <a:spAutoFit/>
          </a:bodyPr>
          <a:lstStyle/>
          <a:p>
            <a:pPr>
              <a:lnSpc>
                <a:spcPct val="150000"/>
              </a:lnSpc>
            </a:pPr>
            <a:r>
              <a:rPr kumimoji="1" lang="zh-CN" altLang="en-US" sz="2400">
                <a:latin typeface="Microsoft YaHei" charset="-122"/>
                <a:ea typeface="Microsoft YaHei" charset="-122"/>
                <a:cs typeface="Microsoft YaHei" charset="-122"/>
              </a:rPr>
              <a:t>物理层接口规程</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100962"/>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物理层接口概述</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2523897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6.6.1</a:t>
            </a:r>
            <a:r>
              <a:rPr lang="zh-CN" altLang="en-US" sz="2400" b="0" dirty="0">
                <a:solidFill>
                  <a:schemeClr val="tx1"/>
                </a:solidFill>
                <a:latin typeface="Microsoft YaHei" charset="-122"/>
                <a:ea typeface="Microsoft YaHei" charset="-122"/>
                <a:cs typeface="Microsoft YaHei" charset="-122"/>
                <a:sym typeface="+mn-ea"/>
              </a:rPr>
              <a:t> 物理层接口概述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TextBox 5"/>
          <p:cNvSpPr txBox="1"/>
          <p:nvPr/>
        </p:nvSpPr>
        <p:spPr>
          <a:xfrm>
            <a:off x="164592" y="1641802"/>
            <a:ext cx="10768965"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一、物理层主要任务</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、在传输介质上实现</a:t>
            </a:r>
            <a:r>
              <a:rPr lang="zh-CN" altLang="en-US" sz="2400" dirty="0">
                <a:solidFill>
                  <a:srgbClr val="FF0000"/>
                </a:solidFill>
                <a:latin typeface="Microsoft YaHei" charset="-122"/>
                <a:ea typeface="Microsoft YaHei" charset="-122"/>
                <a:cs typeface="Microsoft YaHei" charset="-122"/>
              </a:rPr>
              <a:t>无结构比特流</a:t>
            </a:r>
            <a:r>
              <a:rPr lang="zh-CN" altLang="en-US" sz="2400" dirty="0">
                <a:latin typeface="Microsoft YaHei" charset="-122"/>
                <a:ea typeface="Microsoft YaHei" charset="-122"/>
                <a:cs typeface="Microsoft YaHei" charset="-122"/>
              </a:rPr>
              <a:t>的传输。</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、规定数据终端设备</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DTE</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和数据通信设备</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DCE</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之间接口的相关特性。</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DTE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Data Terminal Equipment</a:t>
            </a:r>
            <a:r>
              <a:rPr lang="zh-CN" altLang="en-US" sz="2400" dirty="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DCE</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Data Communication Equipment</a:t>
            </a:r>
            <a:endParaRPr lang="zh-CN" altLang="en-US" sz="2400" dirty="0">
              <a:latin typeface="Microsoft YaHei" charset="-122"/>
              <a:ea typeface="Microsoft YaHei" charset="-122"/>
              <a:cs typeface="Microsoft YaHei" charset="-122"/>
            </a:endParaRPr>
          </a:p>
        </p:txBody>
      </p:sp>
      <p:sp>
        <p:nvSpPr>
          <p:cNvPr id="7" name="文本框 6"/>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26300763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9696" y="3462546"/>
            <a:ext cx="2459919" cy="646331"/>
          </a:xfrm>
          <a:prstGeom prst="rect">
            <a:avLst/>
          </a:prstGeom>
          <a:noFill/>
        </p:spPr>
        <p:txBody>
          <a:bodyPr wrap="square" rtlCol="0">
            <a:spAutoFit/>
          </a:bodyPr>
          <a:lstStyle/>
          <a:p>
            <a:pPr>
              <a:lnSpc>
                <a:spcPct val="150000"/>
              </a:lnSpc>
            </a:pPr>
            <a:r>
              <a:rPr kumimoji="1" lang="zh-CN" altLang="en-US" sz="2400">
                <a:latin typeface="Microsoft YaHei" charset="-122"/>
                <a:ea typeface="Microsoft YaHei" charset="-122"/>
                <a:cs typeface="Microsoft YaHei" charset="-122"/>
              </a:rPr>
              <a:t>物理层接口规程</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100962"/>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物理层接口概述</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物理层接口特性</a:t>
            </a:r>
          </a:p>
        </p:txBody>
      </p:sp>
      <p:sp>
        <p:nvSpPr>
          <p:cNvPr id="10" name="左大括号 9"/>
          <p:cNvSpPr/>
          <p:nvPr/>
        </p:nvSpPr>
        <p:spPr>
          <a:xfrm>
            <a:off x="8189145" y="3605187"/>
            <a:ext cx="548640" cy="21761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8992803" y="3539083"/>
            <a:ext cx="253085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机械特性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电气特性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功能特性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规程特性</a:t>
            </a:r>
          </a:p>
        </p:txBody>
      </p:sp>
    </p:spTree>
    <p:extLst>
      <p:ext uri="{BB962C8B-B14F-4D97-AF65-F5344CB8AC3E}">
        <p14:creationId xmlns:p14="http://schemas.microsoft.com/office/powerpoint/2010/main" val="38606415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1200329"/>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p>
        </p:txBody>
      </p:sp>
      <p:pic>
        <p:nvPicPr>
          <p:cNvPr id="2" name="图片 1"/>
          <p:cNvPicPr>
            <a:picLocks noChangeAspect="1"/>
          </p:cNvPicPr>
          <p:nvPr/>
        </p:nvPicPr>
        <p:blipFill>
          <a:blip r:embed="rId4"/>
          <a:stretch>
            <a:fillRect/>
          </a:stretch>
        </p:blipFill>
        <p:spPr>
          <a:xfrm>
            <a:off x="8969828" y="2138948"/>
            <a:ext cx="2105185" cy="1464273"/>
          </a:xfrm>
          <a:prstGeom prst="rect">
            <a:avLst/>
          </a:prstGeom>
        </p:spPr>
      </p:pic>
      <p:sp>
        <p:nvSpPr>
          <p:cNvPr id="6"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38045757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2308324"/>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27241001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3416320"/>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a:p>
            <a:pPr>
              <a:lnSpc>
                <a:spcPct val="150000"/>
              </a:lnSpc>
            </a:pPr>
            <a:r>
              <a:rPr lang="en-US" altLang="zh-CN" sz="2400" dirty="0">
                <a:solidFill>
                  <a:srgbClr val="C00000"/>
                </a:solidFill>
                <a:latin typeface="Microsoft YaHei" charset="-122"/>
                <a:ea typeface="Microsoft YaHei" charset="-122"/>
                <a:cs typeface="Microsoft YaHei" charset="-122"/>
              </a:rPr>
              <a:t>3</a:t>
            </a:r>
            <a:r>
              <a:rPr lang="zh-CN" altLang="en-US" sz="2400" dirty="0">
                <a:solidFill>
                  <a:srgbClr val="C00000"/>
                </a:solidFill>
                <a:latin typeface="Microsoft YaHei" charset="-122"/>
                <a:ea typeface="Microsoft YaHei" charset="-122"/>
                <a:cs typeface="Microsoft YaHei" charset="-122"/>
              </a:rPr>
              <a:t>、功能特性：</a:t>
            </a:r>
            <a:r>
              <a:rPr lang="zh-CN" altLang="en-US" sz="2400" dirty="0">
                <a:latin typeface="Microsoft YaHei" charset="-122"/>
                <a:ea typeface="Microsoft YaHei" charset="-122"/>
                <a:cs typeface="Microsoft YaHei" charset="-122"/>
              </a:rPr>
              <a:t>指明物理接口各条</a:t>
            </a:r>
            <a:r>
              <a:rPr lang="zh-CN" altLang="en-US" sz="2400" dirty="0">
                <a:solidFill>
                  <a:srgbClr val="C00000"/>
                </a:solidFill>
                <a:latin typeface="Microsoft YaHei" charset="-122"/>
                <a:ea typeface="Microsoft YaHei" charset="-122"/>
                <a:cs typeface="Microsoft YaHei" charset="-122"/>
              </a:rPr>
              <a:t>信号线</a:t>
            </a:r>
            <a:r>
              <a:rPr lang="zh-CN" altLang="en-US" sz="2400" dirty="0">
                <a:latin typeface="Microsoft YaHei" charset="-122"/>
                <a:ea typeface="Microsoft YaHei" charset="-122"/>
                <a:cs typeface="Microsoft YaHei" charset="-122"/>
              </a:rPr>
              <a:t>的用途等。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例如：数据信号线、控制信号线</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29935336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4524315"/>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a:p>
            <a:pPr>
              <a:lnSpc>
                <a:spcPct val="150000"/>
              </a:lnSpc>
            </a:pPr>
            <a:r>
              <a:rPr lang="en-US" altLang="zh-CN" sz="2400" dirty="0">
                <a:solidFill>
                  <a:srgbClr val="C00000"/>
                </a:solidFill>
                <a:latin typeface="Microsoft YaHei" charset="-122"/>
                <a:ea typeface="Microsoft YaHei" charset="-122"/>
                <a:cs typeface="Microsoft YaHei" charset="-122"/>
              </a:rPr>
              <a:t>3</a:t>
            </a:r>
            <a:r>
              <a:rPr lang="zh-CN" altLang="en-US" sz="2400" dirty="0">
                <a:solidFill>
                  <a:srgbClr val="C00000"/>
                </a:solidFill>
                <a:latin typeface="Microsoft YaHei" charset="-122"/>
                <a:ea typeface="Microsoft YaHei" charset="-122"/>
                <a:cs typeface="Microsoft YaHei" charset="-122"/>
              </a:rPr>
              <a:t>、功能特性：</a:t>
            </a:r>
            <a:r>
              <a:rPr lang="zh-CN" altLang="en-US" sz="2400" dirty="0">
                <a:latin typeface="Microsoft YaHei" charset="-122"/>
                <a:ea typeface="Microsoft YaHei" charset="-122"/>
                <a:cs typeface="Microsoft YaHei" charset="-122"/>
              </a:rPr>
              <a:t>指明物理接口各条</a:t>
            </a:r>
            <a:r>
              <a:rPr lang="zh-CN" altLang="en-US" sz="2400" dirty="0">
                <a:solidFill>
                  <a:srgbClr val="C00000"/>
                </a:solidFill>
                <a:latin typeface="Microsoft YaHei" charset="-122"/>
                <a:ea typeface="Microsoft YaHei" charset="-122"/>
                <a:cs typeface="Microsoft YaHei" charset="-122"/>
              </a:rPr>
              <a:t>信号线</a:t>
            </a:r>
            <a:r>
              <a:rPr lang="zh-CN" altLang="en-US" sz="2400" dirty="0">
                <a:latin typeface="Microsoft YaHei" charset="-122"/>
                <a:ea typeface="Microsoft YaHei" charset="-122"/>
                <a:cs typeface="Microsoft YaHei" charset="-122"/>
              </a:rPr>
              <a:t>的用途等。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例如：数据信号线、控制信号线</a:t>
            </a:r>
          </a:p>
          <a:p>
            <a:pPr>
              <a:lnSpc>
                <a:spcPct val="150000"/>
              </a:lnSpc>
            </a:pPr>
            <a:r>
              <a:rPr lang="en-US" altLang="zh-CN" sz="2400" dirty="0">
                <a:solidFill>
                  <a:srgbClr val="C00000"/>
                </a:solidFill>
                <a:latin typeface="Microsoft YaHei" charset="-122"/>
                <a:ea typeface="Microsoft YaHei" charset="-122"/>
                <a:cs typeface="Microsoft YaHei" charset="-122"/>
              </a:rPr>
              <a:t>4</a:t>
            </a:r>
            <a:r>
              <a:rPr lang="zh-CN" altLang="en-US" sz="2400" dirty="0">
                <a:solidFill>
                  <a:srgbClr val="C00000"/>
                </a:solidFill>
                <a:latin typeface="Microsoft YaHei" charset="-122"/>
                <a:ea typeface="Microsoft YaHei" charset="-122"/>
                <a:cs typeface="Microsoft YaHei" charset="-122"/>
              </a:rPr>
              <a:t>、规程特性：</a:t>
            </a:r>
            <a:r>
              <a:rPr lang="zh-CN" altLang="en-US" sz="2400" dirty="0">
                <a:latin typeface="Microsoft YaHei" charset="-122"/>
                <a:ea typeface="Microsoft YaHei" charset="-122"/>
                <a:cs typeface="Microsoft YaHei" charset="-122"/>
              </a:rPr>
              <a:t>通信协议，指明利用接口传输比特流的</a:t>
            </a:r>
            <a:r>
              <a:rPr lang="zh-CN" altLang="en-US" sz="2400" dirty="0">
                <a:solidFill>
                  <a:srgbClr val="C00000"/>
                </a:solidFill>
                <a:latin typeface="Microsoft YaHei" charset="-122"/>
                <a:ea typeface="Microsoft YaHei" charset="-122"/>
                <a:cs typeface="Microsoft YaHei" charset="-122"/>
              </a:rPr>
              <a:t>全过程</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例如：事件执行顺序。</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395072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45920" y="3532676"/>
            <a:ext cx="1540531"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物理介质</a:t>
            </a:r>
          </a:p>
        </p:txBody>
      </p:sp>
      <p:sp>
        <p:nvSpPr>
          <p:cNvPr id="6" name="左大括号 5"/>
          <p:cNvSpPr/>
          <p:nvPr/>
        </p:nvSpPr>
        <p:spPr>
          <a:xfrm>
            <a:off x="3441469" y="210096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4245127" y="2332346"/>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导引型传输介质</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非导引型传输介质</a:t>
            </a:r>
            <a:endParaRPr kumimoji="1" lang="en-US" altLang="zh-CN" sz="2400" dirty="0">
              <a:solidFill>
                <a:srgbClr val="FF0000"/>
              </a:solidFill>
              <a:latin typeface="Microsoft YaHei" charset="-122"/>
              <a:ea typeface="Microsoft YaHei" charset="-122"/>
              <a:cs typeface="Microsoft YaHei" charset="-122"/>
            </a:endParaRPr>
          </a:p>
        </p:txBody>
      </p:sp>
      <p:sp>
        <p:nvSpPr>
          <p:cNvPr id="10" name="左大括号 9"/>
          <p:cNvSpPr/>
          <p:nvPr/>
        </p:nvSpPr>
        <p:spPr>
          <a:xfrm>
            <a:off x="6752705" y="1703460"/>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7466081" y="1455183"/>
            <a:ext cx="253537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架空明线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双绞线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同轴电缆</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光纤</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319198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、指明利用接口传输比特流的全过程以及各项用于传输事件发生的合法顺序的物理层接口特性是（）     </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机械特性</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电气特性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功能特性</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规程特性</a:t>
            </a:r>
          </a:p>
        </p:txBody>
      </p:sp>
    </p:spTree>
    <p:extLst>
      <p:ext uri="{BB962C8B-B14F-4D97-AF65-F5344CB8AC3E}">
        <p14:creationId xmlns:p14="http://schemas.microsoft.com/office/powerpoint/2010/main" val="12694301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、指明利用接口传输比特流的全过程以及各项用于传输事件发生的合法顺序的物理层接口特性是（）     </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机械特性</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电气特性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功能特性</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规程特性</a:t>
            </a:r>
          </a:p>
        </p:txBody>
      </p:sp>
    </p:spTree>
    <p:extLst>
      <p:ext uri="{BB962C8B-B14F-4D97-AF65-F5344CB8AC3E}">
        <p14:creationId xmlns:p14="http://schemas.microsoft.com/office/powerpoint/2010/main" val="37189962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、物理层接口规范主要是对</a:t>
            </a:r>
            <a:r>
              <a:rPr lang="en-US" altLang="zh-CN" sz="2400" b="0" dirty="0">
                <a:solidFill>
                  <a:schemeClr val="tx1"/>
                </a:solidFill>
                <a:latin typeface="Microsoft YaHei" charset="-122"/>
                <a:ea typeface="Microsoft YaHei" charset="-122"/>
                <a:cs typeface="Microsoft YaHei" charset="-122"/>
              </a:rPr>
              <a:t>DTE</a:t>
            </a:r>
            <a:r>
              <a:rPr lang="zh-CN" altLang="en-US" sz="2400" b="0" dirty="0">
                <a:solidFill>
                  <a:schemeClr val="tx1"/>
                </a:solidFill>
                <a:latin typeface="Microsoft YaHei" charset="-122"/>
                <a:ea typeface="Microsoft YaHei" charset="-122"/>
                <a:cs typeface="Microsoft YaHei" charset="-122"/>
              </a:rPr>
              <a:t>设备与（     ）设备之间的接口的定义。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A:USB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B:DCE</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C:IRDA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D:DSL</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2422242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、物理层接口规范主要是对</a:t>
            </a:r>
            <a:r>
              <a:rPr lang="en-US" altLang="zh-CN" sz="2400" b="0" dirty="0">
                <a:solidFill>
                  <a:schemeClr val="tx1"/>
                </a:solidFill>
                <a:latin typeface="Microsoft YaHei" charset="-122"/>
                <a:ea typeface="Microsoft YaHei" charset="-122"/>
                <a:cs typeface="Microsoft YaHei" charset="-122"/>
              </a:rPr>
              <a:t>DTE</a:t>
            </a:r>
            <a:r>
              <a:rPr lang="zh-CN" altLang="en-US" sz="2400" b="0" dirty="0">
                <a:solidFill>
                  <a:schemeClr val="tx1"/>
                </a:solidFill>
                <a:latin typeface="Microsoft YaHei" charset="-122"/>
                <a:ea typeface="Microsoft YaHei" charset="-122"/>
                <a:cs typeface="Microsoft YaHei" charset="-122"/>
              </a:rPr>
              <a:t>设备与（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）设备之间的接口的定义。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A:USB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B:DCE</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C:IRDA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D:DSL</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0337902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77828"/>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、在物理层接口的四大特性中，（  ）指明通信实体间硬件连接接口所用接线器的形状和尺寸、引线数目等特点。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电气特性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机械特性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规程特性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功能特性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73631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、在物理层接口的四大特性中，（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）指明通信实体间硬件连接接口所用接线器的形状和尺寸、引线数目等特点。</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电气特性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机械特性</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规程特性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功能特性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98946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147813" y="219779"/>
            <a:ext cx="345264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6.2.2</a:t>
            </a:r>
            <a:r>
              <a:rPr lang="zh-CN" altLang="en-US" sz="2400" b="0" dirty="0">
                <a:solidFill>
                  <a:schemeClr val="tx1"/>
                </a:solidFill>
                <a:latin typeface="Microsoft YaHei" charset="-122"/>
                <a:ea typeface="Microsoft YaHei" charset="-122"/>
                <a:cs typeface="Microsoft YaHei" charset="-122"/>
                <a:sym typeface="+mn-ea"/>
              </a:rPr>
              <a:t> 非导引型传输介质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147813" y="1172518"/>
            <a:ext cx="9751060" cy="1200329"/>
          </a:xfrm>
          <a:prstGeom prst="rect">
            <a:avLst/>
          </a:prstGeom>
          <a:noFill/>
        </p:spPr>
        <p:txBody>
          <a:bodyPr wrap="square" rtlCol="0">
            <a:spAutoFit/>
          </a:bodyPr>
          <a:lstStyle/>
          <a:p>
            <a:pPr>
              <a:lnSpc>
                <a:spcPct val="150000"/>
              </a:lnSpc>
            </a:pPr>
            <a:r>
              <a:rPr lang="zh-CN" altLang="en-US" sz="2400" dirty="0">
                <a:solidFill>
                  <a:srgbClr val="C00000"/>
                </a:solidFill>
                <a:latin typeface="Microsoft YaHei" charset="-122"/>
                <a:ea typeface="Microsoft YaHei" charset="-122"/>
                <a:cs typeface="Microsoft YaHei" charset="-122"/>
                <a:sym typeface="+mn-ea"/>
              </a:rPr>
              <a:t>二、非导引型传输媒介</a:t>
            </a:r>
            <a:r>
              <a:rPr lang="zh-CN" altLang="en-US" sz="2400" dirty="0">
                <a:latin typeface="Microsoft YaHei" charset="-122"/>
                <a:ea typeface="Microsoft YaHei" charset="-122"/>
                <a:cs typeface="Microsoft YaHei" charset="-122"/>
                <a:sym typeface="+mn-ea"/>
              </a:rPr>
              <a:t>：无线信道。</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电磁波在自由空间的传播。</a:t>
            </a:r>
            <a:endParaRPr lang="zh-CN" altLang="en-US" sz="2400" dirty="0">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687" y="2783871"/>
            <a:ext cx="2540000" cy="25400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641" y="2783871"/>
            <a:ext cx="2540000" cy="254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物理介质</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123313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47812" y="1834728"/>
            <a:ext cx="11077235" cy="646331"/>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、根据电磁波频率、通信距离与位置的不同，电磁波的传播可以分为：</a:t>
            </a:r>
            <a:endParaRPr lang="en-US" altLang="zh-CN" sz="2400" dirty="0">
              <a:latin typeface="Microsoft YaHei" charset="-122"/>
              <a:ea typeface="Microsoft YaHei" charset="-122"/>
              <a:cs typeface="Microsoft YaHei"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010444467"/>
              </p:ext>
            </p:extLst>
          </p:nvPr>
        </p:nvGraphicFramePr>
        <p:xfrm>
          <a:off x="1040217" y="2706314"/>
          <a:ext cx="9569493" cy="2555164"/>
        </p:xfrm>
        <a:graphic>
          <a:graphicData uri="http://schemas.openxmlformats.org/drawingml/2006/table">
            <a:tbl>
              <a:tblPr firstRow="1" bandRow="1">
                <a:tableStyleId>{5940675A-B579-460E-94D1-54222C63F5DA}</a:tableStyleId>
              </a:tblPr>
              <a:tblGrid>
                <a:gridCol w="3536943">
                  <a:extLst>
                    <a:ext uri="{9D8B030D-6E8A-4147-A177-3AD203B41FA5}">
                      <a16:colId xmlns:a16="http://schemas.microsoft.com/office/drawing/2014/main" val="20000"/>
                    </a:ext>
                  </a:extLst>
                </a:gridCol>
                <a:gridCol w="2842719">
                  <a:extLst>
                    <a:ext uri="{9D8B030D-6E8A-4147-A177-3AD203B41FA5}">
                      <a16:colId xmlns:a16="http://schemas.microsoft.com/office/drawing/2014/main" val="20001"/>
                    </a:ext>
                  </a:extLst>
                </a:gridCol>
                <a:gridCol w="3189831">
                  <a:extLst>
                    <a:ext uri="{9D8B030D-6E8A-4147-A177-3AD203B41FA5}">
                      <a16:colId xmlns:a16="http://schemas.microsoft.com/office/drawing/2014/main" val="20002"/>
                    </a:ext>
                  </a:extLst>
                </a:gridCol>
              </a:tblGrid>
              <a:tr h="638791">
                <a:tc>
                  <a:txBody>
                    <a:bodyPr/>
                    <a:lstStyle/>
                    <a:p>
                      <a:pPr algn="ctr">
                        <a:lnSpc>
                          <a:spcPct val="150000"/>
                        </a:lnSpc>
                      </a:pPr>
                      <a:r>
                        <a:rPr lang="zh-CN" altLang="en-US" sz="2400" b="1" dirty="0">
                          <a:latin typeface="Microsoft YaHei" charset="-122"/>
                          <a:ea typeface="Microsoft YaHei" charset="-122"/>
                          <a:cs typeface="Microsoft YaHei" charset="-122"/>
                        </a:rPr>
                        <a:t>电磁波传播方式</a:t>
                      </a:r>
                    </a:p>
                  </a:txBody>
                  <a:tcPr anchor="ctr"/>
                </a:tc>
                <a:tc>
                  <a:txBody>
                    <a:bodyPr/>
                    <a:lstStyle/>
                    <a:p>
                      <a:pPr algn="ctr">
                        <a:lnSpc>
                          <a:spcPct val="150000"/>
                        </a:lnSpc>
                      </a:pPr>
                      <a:r>
                        <a:rPr lang="zh-CN" altLang="en-US" sz="2400" b="1" dirty="0">
                          <a:latin typeface="Microsoft YaHei" charset="-122"/>
                          <a:ea typeface="Microsoft YaHei" charset="-122"/>
                          <a:cs typeface="Microsoft YaHei" charset="-122"/>
                        </a:rPr>
                        <a:t>频率</a:t>
                      </a:r>
                    </a:p>
                  </a:txBody>
                  <a:tcPr anchor="ctr"/>
                </a:tc>
                <a:tc>
                  <a:txBody>
                    <a:bodyPr/>
                    <a:lstStyle/>
                    <a:p>
                      <a:pPr algn="ctr">
                        <a:lnSpc>
                          <a:spcPct val="150000"/>
                        </a:lnSpc>
                      </a:pPr>
                      <a:r>
                        <a:rPr lang="zh-CN" altLang="en-US" sz="2400" b="1" dirty="0">
                          <a:latin typeface="Microsoft YaHei" charset="-122"/>
                          <a:ea typeface="Microsoft YaHei" charset="-122"/>
                          <a:cs typeface="Microsoft YaHei" charset="-122"/>
                        </a:rPr>
                        <a:t>距离地表高度</a:t>
                      </a:r>
                    </a:p>
                  </a:txBody>
                  <a:tcPr anchor="ctr"/>
                </a:tc>
                <a:extLst>
                  <a:ext uri="{0D108BD9-81ED-4DB2-BD59-A6C34878D82A}">
                    <a16:rowId xmlns:a16="http://schemas.microsoft.com/office/drawing/2014/main" val="10000"/>
                  </a:ext>
                </a:extLst>
              </a:tr>
              <a:tr h="638791">
                <a:tc>
                  <a:txBody>
                    <a:bodyPr/>
                    <a:lstStyle/>
                    <a:p>
                      <a:pPr algn="ctr">
                        <a:lnSpc>
                          <a:spcPct val="150000"/>
                        </a:lnSpc>
                      </a:pPr>
                      <a:r>
                        <a:rPr lang="zh-CN" altLang="en-US" sz="2400" dirty="0">
                          <a:latin typeface="Microsoft YaHei" charset="-122"/>
                          <a:ea typeface="Microsoft YaHei" charset="-122"/>
                          <a:cs typeface="Microsoft YaHei" charset="-122"/>
                        </a:rPr>
                        <a:t>地波传播</a:t>
                      </a: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2</a:t>
                      </a:r>
                      <a:r>
                        <a:rPr lang="en-US" altLang="zh-CN" sz="2400" baseline="0" dirty="0">
                          <a:latin typeface="Microsoft YaHei" charset="-122"/>
                          <a:ea typeface="Microsoft YaHei" charset="-122"/>
                          <a:cs typeface="Microsoft YaHei" charset="-122"/>
                        </a:rPr>
                        <a:t> MHz</a:t>
                      </a:r>
                      <a:r>
                        <a:rPr lang="zh-CN" altLang="en-US" sz="2400" baseline="0" dirty="0">
                          <a:latin typeface="Microsoft YaHei" charset="-122"/>
                          <a:ea typeface="Microsoft YaHei" charset="-122"/>
                          <a:cs typeface="Microsoft YaHei" charset="-122"/>
                        </a:rPr>
                        <a:t>以下</a:t>
                      </a:r>
                      <a:endParaRPr lang="zh-CN" altLang="en-US" sz="24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沿地表</a:t>
                      </a:r>
                    </a:p>
                  </a:txBody>
                  <a:tcPr anchor="ctr"/>
                </a:tc>
                <a:extLst>
                  <a:ext uri="{0D108BD9-81ED-4DB2-BD59-A6C34878D82A}">
                    <a16:rowId xmlns:a16="http://schemas.microsoft.com/office/drawing/2014/main" val="10001"/>
                  </a:ext>
                </a:extLst>
              </a:tr>
              <a:tr h="638791">
                <a:tc>
                  <a:txBody>
                    <a:bodyPr/>
                    <a:lstStyle/>
                    <a:p>
                      <a:pPr algn="ctr">
                        <a:lnSpc>
                          <a:spcPct val="150000"/>
                        </a:lnSpc>
                      </a:pPr>
                      <a:r>
                        <a:rPr lang="zh-CN" altLang="en-US" sz="2400" dirty="0">
                          <a:latin typeface="Microsoft YaHei" charset="-122"/>
                          <a:ea typeface="Microsoft YaHei" charset="-122"/>
                          <a:cs typeface="Microsoft YaHei" charset="-122"/>
                        </a:rPr>
                        <a:t>天波传播</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电离层反射波</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2-30 MHz</a:t>
                      </a:r>
                      <a:endParaRPr lang="zh-CN" altLang="en-US" sz="24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距离地表</a:t>
                      </a:r>
                      <a:r>
                        <a:rPr lang="en-US" altLang="zh-CN" sz="2400" dirty="0">
                          <a:latin typeface="Microsoft YaHei" charset="-122"/>
                          <a:ea typeface="Microsoft YaHei" charset="-122"/>
                          <a:cs typeface="Microsoft YaHei" charset="-122"/>
                        </a:rPr>
                        <a:t>60-400km</a:t>
                      </a:r>
                      <a:endParaRPr lang="zh-CN" altLang="en-US" sz="2400"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2"/>
                  </a:ext>
                </a:extLst>
              </a:tr>
              <a:tr h="638791">
                <a:tc>
                  <a:txBody>
                    <a:bodyPr/>
                    <a:lstStyle/>
                    <a:p>
                      <a:pPr algn="ctr">
                        <a:lnSpc>
                          <a:spcPct val="150000"/>
                        </a:lnSpc>
                      </a:pPr>
                      <a:r>
                        <a:rPr lang="zh-CN" altLang="en-US" sz="2400" dirty="0">
                          <a:latin typeface="Microsoft YaHei" charset="-122"/>
                          <a:ea typeface="Microsoft YaHei" charset="-122"/>
                          <a:cs typeface="Microsoft YaHei" charset="-122"/>
                        </a:rPr>
                        <a:t>视线传播</a:t>
                      </a: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2400" dirty="0">
                          <a:latin typeface="Microsoft YaHei" charset="-122"/>
                          <a:ea typeface="Microsoft YaHei" charset="-122"/>
                          <a:cs typeface="Microsoft YaHei" charset="-122"/>
                        </a:rPr>
                        <a:t>高于</a:t>
                      </a:r>
                      <a:r>
                        <a:rPr lang="en-US" altLang="zh-CN" sz="2400" dirty="0">
                          <a:latin typeface="Microsoft YaHei" charset="-122"/>
                          <a:ea typeface="Microsoft YaHei" charset="-122"/>
                          <a:cs typeface="Microsoft YaHei" charset="-122"/>
                        </a:rPr>
                        <a:t>30 MHz</a:t>
                      </a:r>
                      <a:endParaRPr lang="zh-CN" altLang="en-US" sz="24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电离层之上</a:t>
                      </a:r>
                    </a:p>
                  </a:txBody>
                  <a:tcPr anchor="ctr"/>
                </a:tc>
                <a:extLst>
                  <a:ext uri="{0D108BD9-81ED-4DB2-BD59-A6C34878D82A}">
                    <a16:rowId xmlns:a16="http://schemas.microsoft.com/office/drawing/2014/main" val="10003"/>
                  </a:ext>
                </a:extLst>
              </a:tr>
            </a:tbl>
          </a:graphicData>
        </a:graphic>
      </p:graphicFrame>
      <p:sp>
        <p:nvSpPr>
          <p:cNvPr id="5" name="文本框 2"/>
          <p:cNvSpPr txBox="1"/>
          <p:nvPr>
            <p:custDataLst>
              <p:tags r:id="rId1"/>
            </p:custDataLst>
          </p:nvPr>
        </p:nvSpPr>
        <p:spPr>
          <a:xfrm>
            <a:off x="147813" y="219779"/>
            <a:ext cx="345264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6.2.2</a:t>
            </a:r>
            <a:r>
              <a:rPr lang="zh-CN" altLang="en-US" sz="2400" b="0" dirty="0">
                <a:solidFill>
                  <a:schemeClr val="tx1"/>
                </a:solidFill>
                <a:latin typeface="Microsoft YaHei" charset="-122"/>
                <a:ea typeface="Microsoft YaHei" charset="-122"/>
                <a:cs typeface="Microsoft YaHei" charset="-122"/>
                <a:sym typeface="+mn-ea"/>
              </a:rPr>
              <a:t> 非导引型传输介质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147813" y="1172518"/>
            <a:ext cx="9751060" cy="581057"/>
          </a:xfrm>
          <a:prstGeom prst="rect">
            <a:avLst/>
          </a:prstGeom>
          <a:noFill/>
        </p:spPr>
        <p:txBody>
          <a:bodyPr wrap="square" rtlCol="0">
            <a:spAutoFit/>
          </a:bodyPr>
          <a:lstStyle/>
          <a:p>
            <a:pPr>
              <a:lnSpc>
                <a:spcPct val="150000"/>
              </a:lnSpc>
            </a:pPr>
            <a:r>
              <a:rPr lang="zh-CN" altLang="en-US" sz="2400" dirty="0">
                <a:solidFill>
                  <a:srgbClr val="C00000"/>
                </a:solidFill>
                <a:latin typeface="Microsoft YaHei" charset="-122"/>
                <a:ea typeface="Microsoft YaHei" charset="-122"/>
                <a:cs typeface="Microsoft YaHei" charset="-122"/>
                <a:sym typeface="+mn-ea"/>
              </a:rPr>
              <a:t>二、非导引型传输媒介</a:t>
            </a:r>
            <a:r>
              <a:rPr lang="zh-CN" altLang="en-US" sz="2400" dirty="0">
                <a:latin typeface="Microsoft YaHei" charset="-122"/>
                <a:ea typeface="Microsoft YaHei" charset="-122"/>
                <a:cs typeface="Microsoft YaHei" charset="-122"/>
                <a:sym typeface="+mn-ea"/>
              </a:rPr>
              <a:t>：无线信道。</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33142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1230848"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、根据电磁波频率、通信距离与位置的不同，电磁波的传播分类不包括（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地波传播</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天波传播</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视线传播</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空间传输</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1956061"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、根据电磁波频率、通信距离与位置的不同，电磁波的传播分类不包括（ </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地波传播</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天波传播</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视线传播</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空间传输</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、在电磁波的传输中，频率高于</a:t>
            </a:r>
            <a:r>
              <a:rPr lang="en-US" altLang="zh-CN" sz="2400" b="0" dirty="0">
                <a:solidFill>
                  <a:schemeClr val="tx1"/>
                </a:solidFill>
                <a:latin typeface="Microsoft YaHei" charset="-122"/>
                <a:ea typeface="Microsoft YaHei" charset="-122"/>
                <a:cs typeface="Microsoft YaHei" charset="-122"/>
              </a:rPr>
              <a:t>30MHz</a:t>
            </a:r>
            <a:r>
              <a:rPr lang="zh-CN" altLang="en-US" sz="2400" b="0" dirty="0">
                <a:solidFill>
                  <a:schemeClr val="tx1"/>
                </a:solidFill>
                <a:latin typeface="Microsoft YaHei" charset="-122"/>
                <a:ea typeface="Microsoft YaHei" charset="-122"/>
                <a:cs typeface="Microsoft YaHei" charset="-122"/>
              </a:rPr>
              <a:t>的电磁波通常采用视线无障碍的点对点直线传播，称为（     ）。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地波传播</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天波传播</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视线传播</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电离层反射波</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、在电磁波的传输中，频率高于</a:t>
            </a:r>
            <a:r>
              <a:rPr lang="en-US" altLang="zh-CN" sz="2400" b="0" dirty="0">
                <a:solidFill>
                  <a:schemeClr val="tx1"/>
                </a:solidFill>
                <a:latin typeface="Microsoft YaHei" charset="-122"/>
                <a:ea typeface="Microsoft YaHei" charset="-122"/>
                <a:cs typeface="Microsoft YaHei" charset="-122"/>
              </a:rPr>
              <a:t>30MHz</a:t>
            </a:r>
            <a:r>
              <a:rPr lang="zh-CN" altLang="en-US" sz="2400" b="0" dirty="0">
                <a:solidFill>
                  <a:schemeClr val="tx1"/>
                </a:solidFill>
                <a:latin typeface="Microsoft YaHei" charset="-122"/>
                <a:ea typeface="Microsoft YaHei" charset="-122"/>
                <a:cs typeface="Microsoft YaHei" charset="-122"/>
              </a:rPr>
              <a:t>的电磁波通常采用视线无障碍的点对点直线传播，称为（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地波传播</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天波传播</a:t>
            </a:r>
          </a:p>
          <a:p>
            <a:pPr>
              <a:lnSpc>
                <a:spcPct val="150000"/>
              </a:lnSpc>
            </a:pP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视线传播</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电离层反射波</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、下列不属于导引型传输介质的是（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双绞线电缆</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电磁波</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、下列不属于导引型传输介质的是（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架空明线</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双绞线电缆</a:t>
            </a:r>
          </a:p>
          <a:p>
            <a:pPr>
              <a:lnSpc>
                <a:spcPct val="150000"/>
              </a:lnSpc>
            </a:pP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电磁波</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光纤</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45920" y="3532676"/>
            <a:ext cx="1540531"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物理介质</a:t>
            </a:r>
          </a:p>
        </p:txBody>
      </p:sp>
      <p:sp>
        <p:nvSpPr>
          <p:cNvPr id="6" name="左大括号 5"/>
          <p:cNvSpPr/>
          <p:nvPr/>
        </p:nvSpPr>
        <p:spPr>
          <a:xfrm>
            <a:off x="3441469" y="210096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4245127" y="2332346"/>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导引型传输介质</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非导引型传输介质</a:t>
            </a:r>
            <a:endParaRPr kumimoji="1" lang="en-US" altLang="zh-CN" sz="2400" dirty="0">
              <a:latin typeface="Microsoft YaHei" charset="-122"/>
              <a:ea typeface="Microsoft YaHei" charset="-122"/>
              <a:cs typeface="Microsoft YaHei" charset="-122"/>
            </a:endParaRPr>
          </a:p>
        </p:txBody>
      </p:sp>
      <p:sp>
        <p:nvSpPr>
          <p:cNvPr id="10" name="左大括号 9"/>
          <p:cNvSpPr/>
          <p:nvPr/>
        </p:nvSpPr>
        <p:spPr>
          <a:xfrm>
            <a:off x="6752705" y="1703460"/>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7466081" y="1455183"/>
            <a:ext cx="253537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架空明线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双绞线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同轴电缆</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光纤</a:t>
            </a:r>
            <a:endParaRPr kumimoji="1" lang="en-US" altLang="zh-CN" sz="2400" dirty="0">
              <a:latin typeface="Microsoft YaHei" charset="-122"/>
              <a:ea typeface="Microsoft YaHei" charset="-122"/>
              <a:cs typeface="Microsoft YaHei" charset="-122"/>
            </a:endParaRPr>
          </a:p>
        </p:txBody>
      </p:sp>
      <p:sp>
        <p:nvSpPr>
          <p:cNvPr id="12" name="左大括号 11"/>
          <p:cNvSpPr/>
          <p:nvPr/>
        </p:nvSpPr>
        <p:spPr>
          <a:xfrm>
            <a:off x="7054734" y="3951932"/>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3" name="文本框 12"/>
          <p:cNvSpPr txBox="1"/>
          <p:nvPr/>
        </p:nvSpPr>
        <p:spPr>
          <a:xfrm>
            <a:off x="7603374" y="4074866"/>
            <a:ext cx="2535376"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地波传播</a:t>
            </a:r>
            <a:endParaRPr kumimoji="1"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天波传播</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视线传播</a:t>
            </a:r>
          </a:p>
        </p:txBody>
      </p:sp>
    </p:spTree>
    <p:extLst>
      <p:ext uri="{BB962C8B-B14F-4D97-AF65-F5344CB8AC3E}">
        <p14:creationId xmlns:p14="http://schemas.microsoft.com/office/powerpoint/2010/main" val="1499874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信道与信道容量</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336195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7934" y="3462544"/>
            <a:ext cx="279307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信道与信道容量</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597250" y="266386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145890" y="2734151"/>
            <a:ext cx="4017724" cy="1754326"/>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信道分类与模型</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信道传输特性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信道容量</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45920" y="3532676"/>
            <a:ext cx="1540531"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物理介质</a:t>
            </a:r>
          </a:p>
        </p:txBody>
      </p:sp>
      <p:sp>
        <p:nvSpPr>
          <p:cNvPr id="6" name="左大括号 5"/>
          <p:cNvSpPr/>
          <p:nvPr/>
        </p:nvSpPr>
        <p:spPr>
          <a:xfrm>
            <a:off x="3441469" y="210096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4245127" y="2332346"/>
            <a:ext cx="4017724" cy="2862322"/>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导引型传输介质</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非导引型传输介质</a:t>
            </a:r>
            <a:endParaRPr kumimoji="1" lang="en-US" altLang="zh-CN" sz="2400" dirty="0">
              <a:latin typeface="Microsoft YaHei" charset="-122"/>
              <a:ea typeface="Microsoft YaHei" charset="-122"/>
              <a:cs typeface="Microsoft YaHei" charset="-122"/>
            </a:endParaRPr>
          </a:p>
        </p:txBody>
      </p:sp>
      <p:sp>
        <p:nvSpPr>
          <p:cNvPr id="10" name="左大括号 9"/>
          <p:cNvSpPr/>
          <p:nvPr/>
        </p:nvSpPr>
        <p:spPr>
          <a:xfrm>
            <a:off x="6752705" y="1703460"/>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7466081" y="1455183"/>
            <a:ext cx="253537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架空明线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双绞线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同轴电缆</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光纤</a:t>
            </a:r>
            <a:endParaRPr kumimoji="1" lang="en-US" altLang="zh-CN" sz="2400" dirty="0">
              <a:latin typeface="Microsoft YaHei" charset="-122"/>
              <a:ea typeface="Microsoft YaHei" charset="-122"/>
              <a:cs typeface="Microsoft YaHei"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626" y="1618197"/>
            <a:ext cx="12099631"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一、信道</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通信系统中</a:t>
            </a:r>
            <a:r>
              <a:rPr lang="zh-CN" altLang="en-US" sz="2400" dirty="0">
                <a:solidFill>
                  <a:srgbClr val="FF0000"/>
                </a:solidFill>
                <a:latin typeface="Microsoft YaHei" charset="-122"/>
                <a:ea typeface="Microsoft YaHei" charset="-122"/>
                <a:cs typeface="Microsoft YaHei" charset="-122"/>
              </a:rPr>
              <a:t>连接</a:t>
            </a:r>
            <a:r>
              <a:rPr lang="zh-CN" altLang="en-US" sz="2400" dirty="0">
                <a:latin typeface="Microsoft YaHei" charset="-122"/>
                <a:ea typeface="Microsoft YaHei" charset="-122"/>
                <a:cs typeface="Microsoft YaHei" charset="-122"/>
              </a:rPr>
              <a:t>发送端与接收端的通信设备，实现从发送端到接收端的信号传送。</a:t>
            </a:r>
            <a:endParaRPr lang="en-US" altLang="zh-CN" sz="2400" dirty="0">
              <a:latin typeface="Microsoft YaHei" charset="-122"/>
              <a:ea typeface="Microsoft YaHei" charset="-122"/>
              <a:cs typeface="Microsoft YaHei" charset="-122"/>
            </a:endParaRPr>
          </a:p>
        </p:txBody>
      </p:sp>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6.3.1</a:t>
            </a:r>
            <a:r>
              <a:rPr lang="zh-CN" altLang="en-US" sz="2400" b="0" dirty="0">
                <a:solidFill>
                  <a:schemeClr val="tx1"/>
                </a:solidFill>
                <a:latin typeface="Microsoft YaHei" charset="-122"/>
                <a:ea typeface="Microsoft YaHei" charset="-122"/>
                <a:cs typeface="Microsoft YaHei" charset="-122"/>
                <a:sym typeface="+mn-ea"/>
              </a:rPr>
              <a:t> 信道分类与模型</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4" name="文本框 3"/>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6" name="左大括号 5"/>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7" name="文本框 6"/>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信道分类与模型</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626" y="1618197"/>
            <a:ext cx="12099631"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一、信道</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通信系统中</a:t>
            </a:r>
            <a:r>
              <a:rPr lang="zh-CN" altLang="en-US" sz="2400" dirty="0">
                <a:solidFill>
                  <a:srgbClr val="FF0000"/>
                </a:solidFill>
                <a:latin typeface="Microsoft YaHei" charset="-122"/>
                <a:ea typeface="Microsoft YaHei" charset="-122"/>
                <a:cs typeface="Microsoft YaHei" charset="-122"/>
              </a:rPr>
              <a:t>连接</a:t>
            </a:r>
            <a:r>
              <a:rPr lang="zh-CN" altLang="en-US" sz="2400" dirty="0">
                <a:latin typeface="Microsoft YaHei" charset="-122"/>
                <a:ea typeface="Microsoft YaHei" charset="-122"/>
                <a:cs typeface="Microsoft YaHei" charset="-122"/>
              </a:rPr>
              <a:t>发送端与接收端的通信设备，实现从发送端到接收端的信号传送。</a:t>
            </a:r>
            <a:endParaRPr lang="en-US" altLang="zh-CN" sz="2400" dirty="0">
              <a:latin typeface="Microsoft YaHei" charset="-122"/>
              <a:ea typeface="Microsoft YaHei" charset="-122"/>
              <a:cs typeface="Microsoft YaHei" charset="-122"/>
            </a:endParaRPr>
          </a:p>
        </p:txBody>
      </p:sp>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6.3.1</a:t>
            </a:r>
            <a:r>
              <a:rPr lang="zh-CN" altLang="en-US" sz="2400" b="0" dirty="0">
                <a:solidFill>
                  <a:schemeClr val="tx1"/>
                </a:solidFill>
                <a:latin typeface="Microsoft YaHei" charset="-122"/>
                <a:ea typeface="Microsoft YaHei" charset="-122"/>
                <a:cs typeface="Microsoft YaHei" charset="-122"/>
                <a:sym typeface="+mn-ea"/>
              </a:rPr>
              <a:t> 信道分类与模型</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4" name="文本框 3"/>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6" name="左大括号 5"/>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7" name="文本框 6"/>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信道分类与模型</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
        <p:nvSpPr>
          <p:cNvPr id="2" name="矩形 1"/>
          <p:cNvSpPr/>
          <p:nvPr/>
        </p:nvSpPr>
        <p:spPr>
          <a:xfrm>
            <a:off x="1061544" y="3140694"/>
            <a:ext cx="9832427" cy="1754326"/>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分为广义信道和狭义信道。</a:t>
            </a:r>
          </a:p>
          <a:p>
            <a:pPr>
              <a:lnSpc>
                <a:spcPct val="150000"/>
              </a:lnSpc>
            </a:pPr>
            <a:r>
              <a:rPr lang="zh-CN" altLang="en-US" sz="2400" dirty="0">
                <a:latin typeface="Microsoft YaHei" charset="-122"/>
                <a:ea typeface="Microsoft YaHei" charset="-122"/>
                <a:cs typeface="Microsoft YaHei" charset="-122"/>
              </a:rPr>
              <a:t>          狭义信道：信号传输介质。</a:t>
            </a:r>
          </a:p>
          <a:p>
            <a:pPr>
              <a:lnSpc>
                <a:spcPct val="150000"/>
              </a:lnSpc>
            </a:pPr>
            <a:r>
              <a:rPr lang="zh-CN" altLang="en-US" sz="2400" dirty="0">
                <a:latin typeface="Microsoft YaHei" charset="-122"/>
                <a:ea typeface="Microsoft YaHei" charset="-122"/>
                <a:cs typeface="Microsoft YaHei" charset="-122"/>
              </a:rPr>
              <a:t>          广义信道：包括信号传输介质和通信系统的一些变换装置。</a:t>
            </a:r>
          </a:p>
        </p:txBody>
      </p:sp>
    </p:spTree>
    <p:extLst>
      <p:ext uri="{BB962C8B-B14F-4D97-AF65-F5344CB8AC3E}">
        <p14:creationId xmlns:p14="http://schemas.microsoft.com/office/powerpoint/2010/main" val="809300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13610" y="308565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编码器</a:t>
            </a:r>
          </a:p>
        </p:txBody>
      </p:sp>
      <p:cxnSp>
        <p:nvCxnSpPr>
          <p:cNvPr id="6" name="直接箭头连接符 5"/>
          <p:cNvCxnSpPr>
            <a:stCxn id="7" idx="6"/>
            <a:endCxn id="5" idx="1"/>
          </p:cNvCxnSpPr>
          <p:nvPr/>
        </p:nvCxnSpPr>
        <p:spPr>
          <a:xfrm>
            <a:off x="1908260" y="361941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097560" y="3221401"/>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信源</a:t>
            </a:r>
          </a:p>
        </p:txBody>
      </p:sp>
      <p:cxnSp>
        <p:nvCxnSpPr>
          <p:cNvPr id="10" name="直接箭头连接符 9"/>
          <p:cNvCxnSpPr/>
          <p:nvPr/>
        </p:nvCxnSpPr>
        <p:spPr>
          <a:xfrm>
            <a:off x="2889493" y="361941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94843" y="308556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调制器</a:t>
            </a:r>
          </a:p>
        </p:txBody>
      </p:sp>
      <p:cxnSp>
        <p:nvCxnSpPr>
          <p:cNvPr id="12" name="直接箭头连接符 11"/>
          <p:cNvCxnSpPr/>
          <p:nvPr/>
        </p:nvCxnSpPr>
        <p:spPr>
          <a:xfrm>
            <a:off x="3879692" y="361932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971746" y="359634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85042" y="3085656"/>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发射设备</a:t>
            </a:r>
          </a:p>
        </p:txBody>
      </p:sp>
      <p:cxnSp>
        <p:nvCxnSpPr>
          <p:cNvPr id="16" name="直接箭头连接符 15"/>
          <p:cNvCxnSpPr/>
          <p:nvPr/>
        </p:nvCxnSpPr>
        <p:spPr>
          <a:xfrm>
            <a:off x="6679053" y="3596350"/>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084403" y="3085656"/>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接收设备</a:t>
            </a:r>
          </a:p>
        </p:txBody>
      </p:sp>
      <p:sp>
        <p:nvSpPr>
          <p:cNvPr id="18" name="矩形 17"/>
          <p:cNvSpPr/>
          <p:nvPr/>
        </p:nvSpPr>
        <p:spPr>
          <a:xfrm>
            <a:off x="8176457" y="3052196"/>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解调器</a:t>
            </a:r>
          </a:p>
        </p:txBody>
      </p:sp>
      <p:cxnSp>
        <p:nvCxnSpPr>
          <p:cNvPr id="19" name="直接箭头连接符 18"/>
          <p:cNvCxnSpPr/>
          <p:nvPr/>
        </p:nvCxnSpPr>
        <p:spPr>
          <a:xfrm>
            <a:off x="7771107" y="3585960"/>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748907" y="358595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154257" y="3052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译码器</a:t>
            </a:r>
          </a:p>
        </p:txBody>
      </p:sp>
      <p:cxnSp>
        <p:nvCxnSpPr>
          <p:cNvPr id="23" name="直接箭头连接符 22"/>
          <p:cNvCxnSpPr/>
          <p:nvPr/>
        </p:nvCxnSpPr>
        <p:spPr>
          <a:xfrm>
            <a:off x="9758208" y="3585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163558" y="3187939"/>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信宿</a:t>
            </a:r>
          </a:p>
        </p:txBody>
      </p:sp>
      <p:sp>
        <p:nvSpPr>
          <p:cNvPr id="25" name="矩形 24"/>
          <p:cNvSpPr/>
          <p:nvPr/>
        </p:nvSpPr>
        <p:spPr>
          <a:xfrm>
            <a:off x="5403697" y="3289437"/>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传输介质</a:t>
            </a:r>
          </a:p>
        </p:txBody>
      </p:sp>
      <p:sp>
        <p:nvSpPr>
          <p:cNvPr id="26"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6.3.1</a:t>
            </a:r>
            <a:r>
              <a:rPr lang="zh-CN" altLang="en-US" sz="2400" b="0" dirty="0">
                <a:solidFill>
                  <a:schemeClr val="tx1"/>
                </a:solidFill>
                <a:latin typeface="Microsoft YaHei" charset="-122"/>
                <a:ea typeface="Microsoft YaHei" charset="-122"/>
                <a:cs typeface="Microsoft YaHei" charset="-122"/>
                <a:sym typeface="+mn-ea"/>
              </a:rPr>
              <a:t> 信道分类与模型</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9" name="文本框 28"/>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30" name="左大括号 29"/>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31" name="文本框 30"/>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信道分类与模型</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
        <p:nvSpPr>
          <p:cNvPr id="32" name="TextBox 2"/>
          <p:cNvSpPr txBox="1"/>
          <p:nvPr/>
        </p:nvSpPr>
        <p:spPr>
          <a:xfrm>
            <a:off x="158626" y="1618197"/>
            <a:ext cx="12099631"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二、广义信道的分类与组成</a:t>
            </a:r>
          </a:p>
        </p:txBody>
      </p:sp>
      <p:sp>
        <p:nvSpPr>
          <p:cNvPr id="33" name="矩形 32"/>
          <p:cNvSpPr/>
          <p:nvPr/>
        </p:nvSpPr>
        <p:spPr>
          <a:xfrm>
            <a:off x="3092168" y="2199254"/>
            <a:ext cx="5859414" cy="32535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3200" b="1" dirty="0">
                <a:solidFill>
                  <a:schemeClr val="tx1"/>
                </a:solidFill>
                <a:latin typeface="Microsoft YaHei" charset="-122"/>
                <a:ea typeface="Microsoft YaHei" charset="-122"/>
                <a:cs typeface="Microsoft YaHei" charset="-122"/>
              </a:rPr>
              <a:t>编码信道</a:t>
            </a:r>
          </a:p>
        </p:txBody>
      </p:sp>
      <p:sp>
        <p:nvSpPr>
          <p:cNvPr id="34" name="矩形 33"/>
          <p:cNvSpPr/>
          <p:nvPr/>
        </p:nvSpPr>
        <p:spPr>
          <a:xfrm>
            <a:off x="1330036" y="5734717"/>
            <a:ext cx="9644222" cy="646331"/>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编码信道：数字信号由编码器</a:t>
            </a:r>
            <a:r>
              <a:rPr lang="zh-CN" altLang="en-US" sz="2400" dirty="0">
                <a:solidFill>
                  <a:srgbClr val="FF0000"/>
                </a:solidFill>
                <a:latin typeface="Microsoft YaHei" charset="-122"/>
                <a:ea typeface="Microsoft YaHei" charset="-122"/>
                <a:cs typeface="Microsoft YaHei" charset="-122"/>
              </a:rPr>
              <a:t>输出端</a:t>
            </a:r>
            <a:r>
              <a:rPr lang="zh-CN" altLang="en-US" sz="2400" dirty="0">
                <a:latin typeface="Microsoft YaHei" charset="-122"/>
                <a:ea typeface="Microsoft YaHei" charset="-122"/>
                <a:cs typeface="Microsoft YaHei" charset="-122"/>
              </a:rPr>
              <a:t>传输到译码器</a:t>
            </a:r>
            <a:r>
              <a:rPr lang="zh-CN" altLang="en-US" sz="2400" dirty="0">
                <a:solidFill>
                  <a:srgbClr val="FF0000"/>
                </a:solidFill>
                <a:latin typeface="Microsoft YaHei" charset="-122"/>
                <a:ea typeface="Microsoft YaHei" charset="-122"/>
                <a:cs typeface="Microsoft YaHei" charset="-122"/>
              </a:rPr>
              <a:t>输入端</a:t>
            </a:r>
            <a:r>
              <a:rPr lang="zh-CN" altLang="en-US" sz="2400" dirty="0">
                <a:latin typeface="Microsoft YaHei" charset="-122"/>
                <a:ea typeface="Microsoft YaHei" charset="-122"/>
                <a:cs typeface="Microsoft YaHei" charset="-122"/>
              </a:rPr>
              <a:t>经过的部分。</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13610" y="308565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编码器</a:t>
            </a:r>
          </a:p>
        </p:txBody>
      </p:sp>
      <p:cxnSp>
        <p:nvCxnSpPr>
          <p:cNvPr id="6" name="直接箭头连接符 5"/>
          <p:cNvCxnSpPr>
            <a:stCxn id="7" idx="6"/>
            <a:endCxn id="5" idx="1"/>
          </p:cNvCxnSpPr>
          <p:nvPr/>
        </p:nvCxnSpPr>
        <p:spPr>
          <a:xfrm>
            <a:off x="1908260" y="361941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097560" y="3221401"/>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信源</a:t>
            </a:r>
          </a:p>
        </p:txBody>
      </p:sp>
      <p:cxnSp>
        <p:nvCxnSpPr>
          <p:cNvPr id="10" name="直接箭头连接符 9"/>
          <p:cNvCxnSpPr/>
          <p:nvPr/>
        </p:nvCxnSpPr>
        <p:spPr>
          <a:xfrm>
            <a:off x="2889493" y="361941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294843" y="308556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调制器</a:t>
            </a:r>
          </a:p>
        </p:txBody>
      </p:sp>
      <p:cxnSp>
        <p:nvCxnSpPr>
          <p:cNvPr id="12" name="直接箭头连接符 11"/>
          <p:cNvCxnSpPr/>
          <p:nvPr/>
        </p:nvCxnSpPr>
        <p:spPr>
          <a:xfrm>
            <a:off x="3879692" y="361932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971746" y="359634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85042" y="3085656"/>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发射设备</a:t>
            </a:r>
          </a:p>
        </p:txBody>
      </p:sp>
      <p:cxnSp>
        <p:nvCxnSpPr>
          <p:cNvPr id="16" name="直接箭头连接符 15"/>
          <p:cNvCxnSpPr/>
          <p:nvPr/>
        </p:nvCxnSpPr>
        <p:spPr>
          <a:xfrm>
            <a:off x="6679053" y="3596350"/>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084403" y="3085656"/>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接收设备</a:t>
            </a:r>
          </a:p>
        </p:txBody>
      </p:sp>
      <p:sp>
        <p:nvSpPr>
          <p:cNvPr id="18" name="矩形 17"/>
          <p:cNvSpPr/>
          <p:nvPr/>
        </p:nvSpPr>
        <p:spPr>
          <a:xfrm>
            <a:off x="8176457" y="3052196"/>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解调器</a:t>
            </a:r>
          </a:p>
        </p:txBody>
      </p:sp>
      <p:cxnSp>
        <p:nvCxnSpPr>
          <p:cNvPr id="19" name="直接箭头连接符 18"/>
          <p:cNvCxnSpPr/>
          <p:nvPr/>
        </p:nvCxnSpPr>
        <p:spPr>
          <a:xfrm>
            <a:off x="7771107" y="3585960"/>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748907" y="358595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154257" y="3052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译码器</a:t>
            </a:r>
          </a:p>
        </p:txBody>
      </p:sp>
      <p:cxnSp>
        <p:nvCxnSpPr>
          <p:cNvPr id="23" name="直接箭头连接符 22"/>
          <p:cNvCxnSpPr/>
          <p:nvPr/>
        </p:nvCxnSpPr>
        <p:spPr>
          <a:xfrm>
            <a:off x="9758208" y="3585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163558" y="3187939"/>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信宿</a:t>
            </a:r>
          </a:p>
        </p:txBody>
      </p:sp>
      <p:sp>
        <p:nvSpPr>
          <p:cNvPr id="25" name="矩形 24"/>
          <p:cNvSpPr/>
          <p:nvPr/>
        </p:nvSpPr>
        <p:spPr>
          <a:xfrm>
            <a:off x="5403697" y="3289437"/>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传输介质</a:t>
            </a:r>
          </a:p>
        </p:txBody>
      </p:sp>
      <p:sp>
        <p:nvSpPr>
          <p:cNvPr id="26"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6.3.1</a:t>
            </a:r>
            <a:r>
              <a:rPr lang="zh-CN" altLang="en-US" sz="2400" b="0" dirty="0">
                <a:solidFill>
                  <a:schemeClr val="tx1"/>
                </a:solidFill>
                <a:latin typeface="Microsoft YaHei" charset="-122"/>
                <a:ea typeface="Microsoft YaHei" charset="-122"/>
                <a:cs typeface="Microsoft YaHei" charset="-122"/>
                <a:sym typeface="+mn-ea"/>
              </a:rPr>
              <a:t> 信道分类与模型</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9" name="文本框 28"/>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30" name="左大括号 29"/>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31" name="文本框 30"/>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信道分类与模型</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
        <p:nvSpPr>
          <p:cNvPr id="32" name="TextBox 2"/>
          <p:cNvSpPr txBox="1"/>
          <p:nvPr/>
        </p:nvSpPr>
        <p:spPr>
          <a:xfrm>
            <a:off x="158626" y="1618197"/>
            <a:ext cx="12099631"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二、广义信道的分类与组成</a:t>
            </a:r>
          </a:p>
        </p:txBody>
      </p:sp>
      <p:sp>
        <p:nvSpPr>
          <p:cNvPr id="34" name="矩形 33"/>
          <p:cNvSpPr/>
          <p:nvPr/>
        </p:nvSpPr>
        <p:spPr>
          <a:xfrm>
            <a:off x="1330036" y="5734717"/>
            <a:ext cx="9644222"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调制信道：从调制器的</a:t>
            </a:r>
            <a:r>
              <a:rPr lang="zh-CN" altLang="en-US" sz="2400" dirty="0">
                <a:solidFill>
                  <a:srgbClr val="FF0000"/>
                </a:solidFill>
                <a:latin typeface="Microsoft YaHei" charset="-122"/>
                <a:ea typeface="Microsoft YaHei" charset="-122"/>
                <a:cs typeface="Microsoft YaHei" charset="-122"/>
              </a:rPr>
              <a:t>输出端</a:t>
            </a:r>
            <a:r>
              <a:rPr lang="zh-CN" altLang="en-US" sz="2400" dirty="0">
                <a:latin typeface="Microsoft YaHei" charset="-122"/>
                <a:ea typeface="Microsoft YaHei" charset="-122"/>
                <a:cs typeface="Microsoft YaHei" charset="-122"/>
              </a:rPr>
              <a:t>传输到解调器的</a:t>
            </a:r>
            <a:r>
              <a:rPr lang="zh-CN" altLang="en-US" sz="2400" dirty="0">
                <a:solidFill>
                  <a:srgbClr val="FF0000"/>
                </a:solidFill>
                <a:latin typeface="Microsoft YaHei" charset="-122"/>
                <a:ea typeface="Microsoft YaHei" charset="-122"/>
                <a:cs typeface="Microsoft YaHei" charset="-122"/>
              </a:rPr>
              <a:t>输入端</a:t>
            </a:r>
            <a:r>
              <a:rPr lang="zh-CN" altLang="en-US" sz="2400" dirty="0">
                <a:latin typeface="Microsoft YaHei" charset="-122"/>
                <a:ea typeface="Microsoft YaHei" charset="-122"/>
                <a:cs typeface="Microsoft YaHei" charset="-122"/>
              </a:rPr>
              <a:t>经过的部分。</a:t>
            </a:r>
            <a:endParaRPr lang="en-US" altLang="zh-CN" sz="2400" dirty="0">
              <a:latin typeface="Microsoft YaHei" charset="-122"/>
              <a:ea typeface="Microsoft YaHei" charset="-122"/>
              <a:cs typeface="Microsoft YaHei" charset="-122"/>
            </a:endParaRPr>
          </a:p>
        </p:txBody>
      </p:sp>
      <p:sp>
        <p:nvSpPr>
          <p:cNvPr id="27" name="矩形 26"/>
          <p:cNvSpPr/>
          <p:nvPr/>
        </p:nvSpPr>
        <p:spPr>
          <a:xfrm>
            <a:off x="4052296" y="2892604"/>
            <a:ext cx="3921486" cy="20201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3200" b="1" dirty="0">
                <a:solidFill>
                  <a:schemeClr val="tx1"/>
                </a:solidFill>
                <a:latin typeface="Microsoft YaHei" charset="-122"/>
                <a:ea typeface="Microsoft YaHei" charset="-122"/>
                <a:cs typeface="Microsoft YaHei" charset="-122"/>
              </a:rPr>
              <a:t>调制信道</a:t>
            </a:r>
          </a:p>
        </p:txBody>
      </p:sp>
    </p:spTree>
    <p:extLst>
      <p:ext uri="{BB962C8B-B14F-4D97-AF65-F5344CB8AC3E}">
        <p14:creationId xmlns:p14="http://schemas.microsoft.com/office/powerpoint/2010/main" val="1918719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097560" y="2329078"/>
            <a:ext cx="9876698" cy="3253562"/>
            <a:chOff x="952995" y="2286001"/>
            <a:chExt cx="9876698" cy="3253562"/>
          </a:xfrm>
        </p:grpSpPr>
        <p:sp>
          <p:nvSpPr>
            <p:cNvPr id="5" name="矩形 4"/>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编码器</a:t>
              </a:r>
            </a:p>
          </p:txBody>
        </p:sp>
        <p:cxnSp>
          <p:nvCxnSpPr>
            <p:cNvPr id="6" name="直接箭头连接符 5"/>
            <p:cNvCxnSpPr>
              <a:stCxn id="7" idx="6"/>
              <a:endCxn id="5"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信源</a:t>
              </a:r>
            </a:p>
          </p:txBody>
        </p:sp>
        <p:cxnSp>
          <p:nvCxnSpPr>
            <p:cNvPr id="10"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调制器</a:t>
              </a:r>
            </a:p>
          </p:txBody>
        </p:sp>
        <p:cxnSp>
          <p:nvCxnSpPr>
            <p:cNvPr id="12"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907731" y="2849527"/>
              <a:ext cx="3921486" cy="20201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solidFill>
                    <a:schemeClr val="tx1"/>
                  </a:solidFill>
                  <a:latin typeface="Microsoft YaHei" charset="-122"/>
                  <a:ea typeface="Microsoft YaHei" charset="-122"/>
                  <a:cs typeface="Microsoft YaHei" charset="-122"/>
                </a:rPr>
                <a:t>调制信道</a:t>
              </a:r>
            </a:p>
          </p:txBody>
        </p:sp>
        <p:cxnSp>
          <p:nvCxnSpPr>
            <p:cNvPr id="14"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发射设备</a:t>
              </a:r>
            </a:p>
          </p:txBody>
        </p:sp>
        <p:cxnSp>
          <p:nvCxnSpPr>
            <p:cNvPr id="16"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接收设备</a:t>
              </a:r>
            </a:p>
          </p:txBody>
        </p:sp>
        <p:sp>
          <p:nvSpPr>
            <p:cNvPr id="18" name="矩形 17"/>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解调器</a:t>
              </a:r>
            </a:p>
          </p:txBody>
        </p:sp>
        <p:cxnSp>
          <p:nvCxnSpPr>
            <p:cNvPr id="19"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译码器</a:t>
              </a:r>
            </a:p>
          </p:txBody>
        </p:sp>
        <p:cxnSp>
          <p:nvCxnSpPr>
            <p:cNvPr id="23"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信宿</a:t>
              </a:r>
            </a:p>
          </p:txBody>
        </p:sp>
        <p:sp>
          <p:nvSpPr>
            <p:cNvPr id="25" name="矩形 24"/>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传输介质</a:t>
              </a:r>
            </a:p>
          </p:txBody>
        </p:sp>
        <p:sp>
          <p:nvSpPr>
            <p:cNvPr id="26" name="矩形 25"/>
            <p:cNvSpPr/>
            <p:nvPr/>
          </p:nvSpPr>
          <p:spPr>
            <a:xfrm>
              <a:off x="2947603" y="2286001"/>
              <a:ext cx="5859414" cy="32535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solidFill>
                    <a:schemeClr val="tx1"/>
                  </a:solidFill>
                  <a:latin typeface="Microsoft YaHei" charset="-122"/>
                  <a:ea typeface="Microsoft YaHei" charset="-122"/>
                  <a:cs typeface="Microsoft YaHei" charset="-122"/>
                </a:rPr>
                <a:t>编码信道</a:t>
              </a:r>
            </a:p>
          </p:txBody>
        </p:sp>
      </p:grpSp>
      <p:sp>
        <p:nvSpPr>
          <p:cNvPr id="27"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6.3.1</a:t>
            </a:r>
            <a:r>
              <a:rPr lang="zh-CN" altLang="en-US" sz="2400" b="0" dirty="0">
                <a:solidFill>
                  <a:schemeClr val="tx1"/>
                </a:solidFill>
                <a:latin typeface="Microsoft YaHei" charset="-122"/>
                <a:ea typeface="Microsoft YaHei" charset="-122"/>
                <a:cs typeface="Microsoft YaHei" charset="-122"/>
                <a:sym typeface="+mn-ea"/>
              </a:rPr>
              <a:t> 信道分类与模型</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9" name="文本框 28"/>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30" name="左大括号 29"/>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31" name="文本框 30"/>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信道分类与模型</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
        <p:nvSpPr>
          <p:cNvPr id="32" name="TextBox 2"/>
          <p:cNvSpPr txBox="1"/>
          <p:nvPr/>
        </p:nvSpPr>
        <p:spPr>
          <a:xfrm>
            <a:off x="158626" y="1618197"/>
            <a:ext cx="12099631"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二、广义信道的分类与组成</a:t>
            </a:r>
          </a:p>
        </p:txBody>
      </p:sp>
    </p:spTree>
    <p:extLst>
      <p:ext uri="{BB962C8B-B14F-4D97-AF65-F5344CB8AC3E}">
        <p14:creationId xmlns:p14="http://schemas.microsoft.com/office/powerpoint/2010/main" val="110834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、在广义信道中，编码信道不包括（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调制信道</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调制器</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编码器</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解调器</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76086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、在广义信道中，编码信道不包括（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调制信道</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调制器</a:t>
            </a:r>
          </a:p>
          <a:p>
            <a:pPr>
              <a:lnSpc>
                <a:spcPct val="150000"/>
              </a:lnSpc>
            </a:pP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编码器</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解调器</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3533274" y="3028281"/>
            <a:ext cx="8077200" cy="3111500"/>
          </a:xfrm>
          <a:prstGeom prst="rect">
            <a:avLst/>
          </a:prstGeom>
        </p:spPr>
      </p:pic>
      <p:pic>
        <p:nvPicPr>
          <p:cNvPr id="5" name="图片 4"/>
          <p:cNvPicPr>
            <a:picLocks noChangeAspect="1"/>
          </p:cNvPicPr>
          <p:nvPr/>
        </p:nvPicPr>
        <p:blipFill>
          <a:blip r:embed="rId4"/>
          <a:stretch>
            <a:fillRect/>
          </a:stretch>
        </p:blipFill>
        <p:spPr>
          <a:xfrm>
            <a:off x="10206324" y="4978964"/>
            <a:ext cx="1603209" cy="1603209"/>
          </a:xfrm>
          <a:prstGeom prst="rect">
            <a:avLst/>
          </a:prstGeom>
        </p:spPr>
      </p:pic>
    </p:spTree>
    <p:extLst>
      <p:ext uri="{BB962C8B-B14F-4D97-AF65-F5344CB8AC3E}">
        <p14:creationId xmlns:p14="http://schemas.microsoft.com/office/powerpoint/2010/main" val="342435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、按照功能划分，可以将广义信道划分为调制信道和（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变换装置</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解调信道</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编码信道</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译码信道</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65409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、按照功能划分，可以将广义信道划分为调制信道和（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变换装置</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解调信道</a:t>
            </a:r>
          </a:p>
          <a:p>
            <a:pPr>
              <a:lnSpc>
                <a:spcPct val="150000"/>
              </a:lnSpc>
            </a:pP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编码信道</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译码信道</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967070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7934" y="3462544"/>
            <a:ext cx="279307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信道与信道容量</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597250" y="266386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145890" y="2734151"/>
            <a:ext cx="401772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信道分类与模型</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信道传输特性</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信道容量</a:t>
            </a:r>
          </a:p>
        </p:txBody>
      </p:sp>
    </p:spTree>
    <p:extLst>
      <p:ext uri="{BB962C8B-B14F-4D97-AF65-F5344CB8AC3E}">
        <p14:creationId xmlns:p14="http://schemas.microsoft.com/office/powerpoint/2010/main" val="40960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5" name="TextBox 4"/>
          <p:cNvSpPr txBox="1"/>
          <p:nvPr/>
        </p:nvSpPr>
        <p:spPr>
          <a:xfrm>
            <a:off x="167620" y="1163600"/>
            <a:ext cx="11861469"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以导线为传输介质，信号沿导线进行传输，信号的能量集中在导线附近，传输效率高，部署不灵活。</a:t>
            </a:r>
            <a:endParaRPr lang="en-US" altLang="zh-CN" sz="2400" dirty="0">
              <a:latin typeface="Microsoft YaHei" charset="-122"/>
              <a:ea typeface="Microsoft YaHei" charset="-122"/>
              <a:cs typeface="Microsoft YaHei" charset="-122"/>
            </a:endParaRPr>
          </a:p>
        </p:txBody>
      </p:sp>
      <p:sp>
        <p:nvSpPr>
          <p:cNvPr id="7" name="左大括号 6"/>
          <p:cNvSpPr/>
          <p:nvPr/>
        </p:nvSpPr>
        <p:spPr>
          <a:xfrm>
            <a:off x="5591853" y="3169732"/>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8" name="文本框 7"/>
          <p:cNvSpPr txBox="1"/>
          <p:nvPr/>
        </p:nvSpPr>
        <p:spPr>
          <a:xfrm>
            <a:off x="6305229" y="2921455"/>
            <a:ext cx="253537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架空明线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双绞线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同轴电缆</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光纤</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3088015" y="3785088"/>
            <a:ext cx="2339102" cy="581057"/>
          </a:xfrm>
          <a:prstGeom prst="rect">
            <a:avLst/>
          </a:prstGeom>
        </p:spPr>
        <p:txBody>
          <a:bodyPr wrap="none">
            <a:spAutoFit/>
          </a:bodyPr>
          <a:lstStyle/>
          <a:p>
            <a:pPr>
              <a:lnSpc>
                <a:spcPct val="150000"/>
              </a:lnSpc>
            </a:pPr>
            <a:r>
              <a:rPr kumimoji="1" lang="zh-CN" altLang="en-US" sz="2400">
                <a:latin typeface="Microsoft YaHei" charset="-122"/>
                <a:ea typeface="Microsoft YaHei" charset="-122"/>
                <a:cs typeface="Microsoft YaHei" charset="-122"/>
              </a:rPr>
              <a:t>导引型传输介质</a:t>
            </a:r>
            <a:endParaRPr kumimoji="1" lang="en-US" altLang="zh-CN" sz="2400" dirty="0">
              <a:latin typeface="Microsoft YaHei" charset="-122"/>
              <a:ea typeface="Microsoft YaHei" charset="-122"/>
              <a:cs typeface="Microsoft YaHei" charset="-122"/>
            </a:endParaRPr>
          </a:p>
        </p:txBody>
      </p:sp>
      <p:sp>
        <p:nvSpPr>
          <p:cNvPr id="9" name="文本框 8"/>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0" name="左大括号 9"/>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35025" y="2138093"/>
            <a:ext cx="10002190"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不同类型的信道对信号的影响差异较大：</a:t>
            </a:r>
          </a:p>
          <a:p>
            <a:pPr>
              <a:lnSpc>
                <a:spcPct val="150000"/>
              </a:lnSpc>
            </a:pPr>
            <a:r>
              <a:rPr lang="zh-CN" altLang="en-US" sz="2400" dirty="0">
                <a:latin typeface="Microsoft YaHei" charset="-122"/>
                <a:ea typeface="Microsoft YaHei" charset="-122"/>
                <a:cs typeface="Microsoft YaHei" charset="-122"/>
              </a:rPr>
              <a:t>随机参数信道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随参信道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：信号通过信道发生畸变是</a:t>
            </a:r>
            <a:r>
              <a:rPr lang="zh-CN" altLang="en-US" sz="2400" dirty="0">
                <a:solidFill>
                  <a:srgbClr val="FF0000"/>
                </a:solidFill>
                <a:latin typeface="Microsoft YaHei" charset="-122"/>
                <a:ea typeface="Microsoft YaHei" charset="-122"/>
                <a:cs typeface="Microsoft YaHei" charset="-122"/>
              </a:rPr>
              <a:t>时变的</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恒定参数信道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恒参信道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：信号通过信道发生畸变是</a:t>
            </a:r>
            <a:r>
              <a:rPr lang="zh-CN" altLang="en-US" sz="2400" dirty="0">
                <a:solidFill>
                  <a:srgbClr val="FF0000"/>
                </a:solidFill>
                <a:latin typeface="Microsoft YaHei" charset="-122"/>
                <a:ea typeface="Microsoft YaHei" charset="-122"/>
                <a:cs typeface="Microsoft YaHei" charset="-122"/>
              </a:rPr>
              <a:t>恒定的</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6.3.2</a:t>
            </a:r>
            <a:r>
              <a:rPr lang="zh-CN" altLang="en-US" sz="2400" b="0" dirty="0">
                <a:solidFill>
                  <a:schemeClr val="tx1"/>
                </a:solidFill>
                <a:latin typeface="Microsoft YaHei" charset="-122"/>
                <a:ea typeface="Microsoft YaHei" charset="-122"/>
                <a:cs typeface="Microsoft YaHei" charset="-122"/>
                <a:sym typeface="+mn-ea"/>
              </a:rPr>
              <a:t> 信道传输特性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信道传输特性</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627" y="1791251"/>
            <a:ext cx="11507856"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一、随参信道传输特性：大部分无线信道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依靠地波和天波传播的无线电信道</a:t>
            </a:r>
            <a:r>
              <a:rPr lang="en-US" altLang="zh-CN" sz="2400" dirty="0">
                <a:latin typeface="Microsoft YaHei" charset="-122"/>
                <a:ea typeface="Microsoft YaHei" charset="-122"/>
                <a:cs typeface="Microsoft YaHei" charset="-122"/>
              </a:rPr>
              <a:t>)</a:t>
            </a: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、信号的传输衰减随时间</a:t>
            </a:r>
            <a:r>
              <a:rPr lang="zh-CN" altLang="en-US" sz="2400" dirty="0">
                <a:solidFill>
                  <a:srgbClr val="FF0000"/>
                </a:solidFill>
                <a:latin typeface="Microsoft YaHei" charset="-122"/>
                <a:ea typeface="Microsoft YaHei" charset="-122"/>
                <a:cs typeface="Microsoft YaHei" charset="-122"/>
              </a:rPr>
              <a:t>随机</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、信号的传输时延随时间</a:t>
            </a:r>
            <a:r>
              <a:rPr lang="zh-CN" altLang="en-US" sz="2400" dirty="0">
                <a:solidFill>
                  <a:srgbClr val="FF0000"/>
                </a:solidFill>
                <a:latin typeface="Microsoft YaHei" charset="-122"/>
                <a:ea typeface="Microsoft YaHei" charset="-122"/>
                <a:cs typeface="Microsoft YaHei" charset="-122"/>
              </a:rPr>
              <a:t>随机</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、存在</a:t>
            </a:r>
            <a:r>
              <a:rPr lang="zh-CN" altLang="en-US" sz="2400" dirty="0">
                <a:solidFill>
                  <a:srgbClr val="FF0000"/>
                </a:solidFill>
                <a:latin typeface="Microsoft YaHei" charset="-122"/>
                <a:ea typeface="Microsoft YaHei" charset="-122"/>
                <a:cs typeface="Microsoft YaHei" charset="-122"/>
              </a:rPr>
              <a:t>多径</a:t>
            </a:r>
            <a:r>
              <a:rPr lang="zh-CN" altLang="en-US" sz="2400" dirty="0">
                <a:latin typeface="Microsoft YaHei" charset="-122"/>
                <a:ea typeface="Microsoft YaHei" charset="-122"/>
                <a:cs typeface="Microsoft YaHei" charset="-122"/>
              </a:rPr>
              <a:t>传播现象</a:t>
            </a:r>
            <a:endParaRPr lang="en-US" altLang="zh-CN" sz="2400" dirty="0">
              <a:latin typeface="Microsoft YaHei" charset="-122"/>
              <a:ea typeface="Microsoft YaHei" charset="-122"/>
              <a:cs typeface="Microsoft YaHei" charset="-122"/>
            </a:endParaRPr>
          </a:p>
        </p:txBody>
      </p:sp>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6.3.2</a:t>
            </a:r>
            <a:r>
              <a:rPr lang="zh-CN" altLang="en-US" sz="2400" b="0" dirty="0">
                <a:solidFill>
                  <a:schemeClr val="tx1"/>
                </a:solidFill>
                <a:latin typeface="Microsoft YaHei" charset="-122"/>
                <a:ea typeface="Microsoft YaHei" charset="-122"/>
                <a:cs typeface="Microsoft YaHei" charset="-122"/>
                <a:sym typeface="+mn-ea"/>
              </a:rPr>
              <a:t> 信道传输特性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信道传输特性</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6.3.2</a:t>
            </a:r>
            <a:r>
              <a:rPr lang="zh-CN" altLang="en-US" sz="2400" b="0" dirty="0">
                <a:solidFill>
                  <a:schemeClr val="tx1"/>
                </a:solidFill>
                <a:latin typeface="Microsoft YaHei" charset="-122"/>
                <a:ea typeface="Microsoft YaHei" charset="-122"/>
                <a:cs typeface="Microsoft YaHei" charset="-122"/>
                <a:sym typeface="+mn-ea"/>
              </a:rPr>
              <a:t> 信道传输特性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信道传输特性</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信道容量</a:t>
            </a:r>
          </a:p>
        </p:txBody>
      </p:sp>
      <p:sp>
        <p:nvSpPr>
          <p:cNvPr id="10" name="TextBox 5"/>
          <p:cNvSpPr txBox="1"/>
          <p:nvPr/>
        </p:nvSpPr>
        <p:spPr>
          <a:xfrm>
            <a:off x="158627" y="1791251"/>
            <a:ext cx="11507856"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二、恒参信道传输特性：各种有线信道和部分无线信道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微波视线传播链路</a:t>
            </a:r>
            <a:r>
              <a:rPr lang="en-US" altLang="zh-CN" sz="2400" dirty="0">
                <a:latin typeface="Microsoft YaHei" charset="-122"/>
                <a:ea typeface="Microsoft YaHei" charset="-122"/>
                <a:cs typeface="Microsoft YaHei" charset="-122"/>
              </a:rPr>
              <a:t>)</a:t>
            </a: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、对信号幅值产生</a:t>
            </a:r>
            <a:r>
              <a:rPr lang="zh-CN" altLang="en-US" sz="2400" dirty="0">
                <a:solidFill>
                  <a:srgbClr val="FF0000"/>
                </a:solidFill>
                <a:latin typeface="Microsoft YaHei" charset="-122"/>
                <a:ea typeface="Microsoft YaHei" charset="-122"/>
                <a:cs typeface="Microsoft YaHei" charset="-122"/>
              </a:rPr>
              <a:t>固定的</a:t>
            </a:r>
            <a:r>
              <a:rPr lang="zh-CN" altLang="en-US" sz="2400" dirty="0">
                <a:latin typeface="Microsoft YaHei" charset="-122"/>
                <a:ea typeface="Microsoft YaHei" charset="-122"/>
                <a:cs typeface="Microsoft YaHei" charset="-122"/>
              </a:rPr>
              <a:t>衰减</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、对信号输出产生</a:t>
            </a:r>
            <a:r>
              <a:rPr lang="zh-CN" altLang="en-US" sz="2400" dirty="0">
                <a:solidFill>
                  <a:srgbClr val="FF0000"/>
                </a:solidFill>
                <a:latin typeface="Microsoft YaHei" charset="-122"/>
                <a:ea typeface="Microsoft YaHei" charset="-122"/>
                <a:cs typeface="Microsoft YaHei" charset="-122"/>
              </a:rPr>
              <a:t>固定的</a:t>
            </a:r>
            <a:r>
              <a:rPr lang="zh-CN" altLang="en-US" sz="2400" dirty="0">
                <a:latin typeface="Microsoft YaHei" charset="-122"/>
                <a:ea typeface="Microsoft YaHei" charset="-122"/>
                <a:cs typeface="Microsoft YaHei" charset="-122"/>
              </a:rPr>
              <a:t>时延</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、下列不是随参信道的共同特点的是（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无失真传输信道</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信号的传输衰减随时间随机变化</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信号的传输时延随时间随机变化</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存在多径传播现象</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7130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、下列不是随参信道的共同特点的是（    </a:t>
            </a: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无失真传输信道</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信号的传输衰减随时间随机变化</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信号的传输时延随时间随机变化</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存在多径传播现象</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452364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7934" y="3462544"/>
            <a:ext cx="279307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信道与信道容量</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597250" y="266386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145890" y="2734151"/>
            <a:ext cx="401772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信道分类与模型</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信道传输特性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信道容量</a:t>
            </a:r>
          </a:p>
        </p:txBody>
      </p:sp>
    </p:spTree>
    <p:extLst>
      <p:ext uri="{BB962C8B-B14F-4D97-AF65-F5344CB8AC3E}">
        <p14:creationId xmlns:p14="http://schemas.microsoft.com/office/powerpoint/2010/main" val="424841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0" name="TextBox 4"/>
          <p:cNvSpPr txBox="1"/>
          <p:nvPr/>
        </p:nvSpPr>
        <p:spPr>
          <a:xfrm>
            <a:off x="158627" y="1484930"/>
            <a:ext cx="11886228"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一、信道容量：信道无差错传输信息的</a:t>
            </a:r>
            <a:r>
              <a:rPr lang="zh-CN" altLang="en-US" sz="2400" dirty="0">
                <a:solidFill>
                  <a:srgbClr val="FF0000"/>
                </a:solidFill>
                <a:latin typeface="Microsoft YaHei" charset="-122"/>
                <a:ea typeface="Microsoft YaHei" charset="-122"/>
                <a:cs typeface="Microsoft YaHei" charset="-122"/>
              </a:rPr>
              <a:t>最大平均信息速率</a:t>
            </a:r>
            <a:r>
              <a:rPr lang="zh-CN" altLang="en-US" sz="2400" dirty="0">
                <a:latin typeface="Microsoft YaHei" charset="-122"/>
                <a:ea typeface="Microsoft YaHei" charset="-122"/>
                <a:cs typeface="Microsoft YaHei" charset="-122"/>
              </a:rPr>
              <a:t>。衡量信道的传输能力。 </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627" y="2320162"/>
            <a:ext cx="10002190" cy="2308324"/>
          </a:xfrm>
          <a:prstGeom prst="rect">
            <a:avLst/>
          </a:prstGeom>
          <a:noFill/>
        </p:spPr>
        <p:txBody>
          <a:bodyPr wrap="square" rtlCol="0">
            <a:spAutoFit/>
          </a:bodyPr>
          <a:lstStyle/>
          <a:p>
            <a:pPr>
              <a:lnSpc>
                <a:spcPct val="150000"/>
              </a:lnSpc>
            </a:pPr>
            <a:r>
              <a:rPr lang="en-US" altLang="zh-CN" sz="240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、信道的带宽是指能够有效通过该信道的信号的</a:t>
            </a:r>
            <a:r>
              <a:rPr lang="zh-CN" altLang="en-US" sz="2400" dirty="0">
                <a:solidFill>
                  <a:srgbClr val="FF0000"/>
                </a:solidFill>
                <a:latin typeface="Microsoft YaHei" charset="-122"/>
                <a:ea typeface="Microsoft YaHei" charset="-122"/>
                <a:cs typeface="Microsoft YaHei" charset="-122"/>
              </a:rPr>
              <a:t>最大频带宽度</a:t>
            </a:r>
          </a:p>
          <a:p>
            <a:pPr>
              <a:lnSpc>
                <a:spcPct val="150000"/>
              </a:lnSpc>
            </a:pPr>
            <a:r>
              <a:rPr lang="zh-CN" altLang="en-US" sz="2400" dirty="0">
                <a:latin typeface="Microsoft YaHei" charset="-122"/>
                <a:ea typeface="Microsoft YaHei" charset="-122"/>
                <a:cs typeface="Microsoft YaHei" charset="-122"/>
              </a:rPr>
              <a:t>     用码元速率</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或符号速率</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描述，单位是</a:t>
            </a:r>
            <a:r>
              <a:rPr lang="en-US" altLang="zh-CN" sz="2400" dirty="0">
                <a:latin typeface="Microsoft YaHei" charset="-122"/>
                <a:ea typeface="Microsoft YaHei" charset="-122"/>
                <a:cs typeface="Microsoft YaHei" charset="-122"/>
              </a:rPr>
              <a:t>Baud</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、传输速率是信道</a:t>
            </a:r>
            <a:r>
              <a:rPr lang="zh-CN" altLang="en-US" sz="2400" dirty="0">
                <a:solidFill>
                  <a:srgbClr val="FF0000"/>
                </a:solidFill>
                <a:latin typeface="Microsoft YaHei" charset="-122"/>
                <a:ea typeface="Microsoft YaHei" charset="-122"/>
                <a:cs typeface="Microsoft YaHei" charset="-122"/>
              </a:rPr>
              <a:t>单位时间</a:t>
            </a:r>
            <a:r>
              <a:rPr lang="zh-CN" altLang="en-US" sz="2400" dirty="0">
                <a:latin typeface="Microsoft YaHei" charset="-122"/>
                <a:ea typeface="Microsoft YaHei" charset="-122"/>
                <a:cs typeface="Microsoft YaHei" charset="-122"/>
              </a:rPr>
              <a:t>内传输的码元</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或符号</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或信息的能力</a:t>
            </a:r>
          </a:p>
          <a:p>
            <a:pPr>
              <a:lnSpc>
                <a:spcPct val="150000"/>
              </a:lnSpc>
            </a:pPr>
            <a:r>
              <a:rPr lang="zh-CN" altLang="en-US" sz="2400" dirty="0">
                <a:latin typeface="Microsoft YaHei" charset="-122"/>
                <a:ea typeface="Microsoft YaHei" charset="-122"/>
                <a:cs typeface="Microsoft YaHei" charset="-122"/>
              </a:rPr>
              <a:t>     用传信率</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或信息速率</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来描述，单位是</a:t>
            </a:r>
            <a:r>
              <a:rPr lang="en-US" altLang="zh-CN" sz="2400" dirty="0">
                <a:latin typeface="Microsoft YaHei" charset="-122"/>
                <a:ea typeface="Microsoft YaHei" charset="-122"/>
                <a:cs typeface="Microsoft YaHei" charset="-122"/>
              </a:rPr>
              <a:t>bit/s</a:t>
            </a:r>
          </a:p>
        </p:txBody>
      </p:sp>
      <p:sp>
        <p:nvSpPr>
          <p:cNvPr id="4"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0" name="TextBox 4"/>
          <p:cNvSpPr txBox="1"/>
          <p:nvPr/>
        </p:nvSpPr>
        <p:spPr>
          <a:xfrm>
            <a:off x="158627" y="1484930"/>
            <a:ext cx="11886228"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一、信道容量：信道无差错传输信息的</a:t>
            </a:r>
            <a:r>
              <a:rPr lang="zh-CN" altLang="en-US" sz="2400" dirty="0">
                <a:solidFill>
                  <a:srgbClr val="FF0000"/>
                </a:solidFill>
                <a:latin typeface="Microsoft YaHei" charset="-122"/>
                <a:ea typeface="Microsoft YaHei" charset="-122"/>
                <a:cs typeface="Microsoft YaHei" charset="-122"/>
              </a:rPr>
              <a:t>最大平均信息速率</a:t>
            </a:r>
            <a:r>
              <a:rPr lang="zh-CN" altLang="en-US" sz="2400" dirty="0">
                <a:latin typeface="Microsoft YaHei" charset="-122"/>
                <a:ea typeface="Microsoft YaHei" charset="-122"/>
                <a:cs typeface="Microsoft YaHei" charset="-122"/>
              </a:rPr>
              <a:t>。衡量信道的传输能力。 </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3008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728" y="1257953"/>
            <a:ext cx="10002190"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二、连续信道容量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调制信道</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b="1" dirty="0">
                <a:latin typeface="Microsoft YaHei" charset="-122"/>
                <a:ea typeface="Microsoft YaHei" charset="-122"/>
                <a:cs typeface="Microsoft YaHei" charset="-122"/>
              </a:rPr>
              <a:t>奈奎斯特理想的，无噪声的信道容量</a:t>
            </a:r>
          </a:p>
        </p:txBody>
      </p:sp>
      <p:sp>
        <p:nvSpPr>
          <p:cNvPr id="2" name="矩形 1"/>
          <p:cNvSpPr/>
          <p:nvPr/>
        </p:nvSpPr>
        <p:spPr>
          <a:xfrm>
            <a:off x="1774404" y="3372945"/>
            <a:ext cx="3502513" cy="566822"/>
          </a:xfrm>
          <a:prstGeom prst="rect">
            <a:avLst/>
          </a:prstGeom>
        </p:spPr>
        <p:txBody>
          <a:bodyPr wrap="square">
            <a:spAutoFit/>
          </a:bodyPr>
          <a:lstStyle/>
          <a:p>
            <a:pPr algn="ctr">
              <a:lnSpc>
                <a:spcPts val="3700"/>
              </a:lnSpc>
            </a:pPr>
            <a:r>
              <a:rPr lang="en-US" altLang="zh-CN" sz="2800">
                <a:latin typeface="Microsoft YaHei" charset="-122"/>
                <a:ea typeface="Microsoft YaHei" charset="-122"/>
                <a:cs typeface="Microsoft YaHei" charset="-122"/>
              </a:rPr>
              <a:t>C = 2Blog</a:t>
            </a:r>
            <a:r>
              <a:rPr lang="en-US" altLang="zh-CN" sz="2800" baseline="-25000">
                <a:latin typeface="Microsoft YaHei" charset="-122"/>
                <a:ea typeface="Microsoft YaHei" charset="-122"/>
                <a:cs typeface="Microsoft YaHei" charset="-122"/>
              </a:rPr>
              <a:t>2</a:t>
            </a:r>
            <a:r>
              <a:rPr lang="en-US" altLang="zh-CN" sz="2800">
                <a:latin typeface="Microsoft YaHei" charset="-122"/>
                <a:ea typeface="Microsoft YaHei" charset="-122"/>
                <a:cs typeface="Microsoft YaHei" charset="-122"/>
              </a:rPr>
              <a:t>M</a:t>
            </a:r>
            <a:endParaRPr lang="en-US" altLang="zh-CN" sz="2800" dirty="0">
              <a:latin typeface="Microsoft YaHei" charset="-122"/>
              <a:ea typeface="Microsoft YaHei" charset="-122"/>
              <a:cs typeface="Microsoft YaHei" charset="-122"/>
            </a:endParaRPr>
          </a:p>
        </p:txBody>
      </p:sp>
      <p:sp>
        <p:nvSpPr>
          <p:cNvPr id="16" name="矩形 15"/>
          <p:cNvSpPr/>
          <p:nvPr/>
        </p:nvSpPr>
        <p:spPr>
          <a:xfrm>
            <a:off x="5821507" y="2785209"/>
            <a:ext cx="5041146" cy="174229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dirty="0">
                <a:solidFill>
                  <a:schemeClr val="tx1"/>
                </a:solidFill>
                <a:latin typeface="Microsoft YaHei" charset="-122"/>
                <a:ea typeface="Microsoft YaHei" charset="-122"/>
                <a:cs typeface="Microsoft YaHei" charset="-122"/>
              </a:rPr>
              <a:t>1</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C</a:t>
            </a:r>
            <a:r>
              <a:rPr lang="zh-CN" altLang="en-US" sz="2400" dirty="0">
                <a:solidFill>
                  <a:schemeClr val="tx1"/>
                </a:solidFill>
                <a:latin typeface="Microsoft YaHei" charset="-122"/>
                <a:ea typeface="Microsoft YaHei" charset="-122"/>
                <a:cs typeface="Microsoft YaHei" charset="-122"/>
              </a:rPr>
              <a:t>信道容量，单位是</a:t>
            </a:r>
            <a:r>
              <a:rPr lang="en-US" altLang="zh-CN" sz="2400" dirty="0">
                <a:solidFill>
                  <a:schemeClr val="tx1"/>
                </a:solidFill>
                <a:latin typeface="Microsoft YaHei" charset="-122"/>
                <a:ea typeface="Microsoft YaHei" charset="-122"/>
                <a:cs typeface="Microsoft YaHei" charset="-122"/>
              </a:rPr>
              <a:t>bit/s</a:t>
            </a:r>
          </a:p>
          <a:p>
            <a:pPr>
              <a:lnSpc>
                <a:spcPct val="150000"/>
              </a:lnSpc>
            </a:pPr>
            <a:r>
              <a:rPr lang="en-US" altLang="zh-CN" sz="2400" dirty="0">
                <a:solidFill>
                  <a:schemeClr val="tx1"/>
                </a:solidFill>
                <a:latin typeface="Microsoft YaHei" charset="-122"/>
                <a:ea typeface="Microsoft YaHei" charset="-122"/>
                <a:cs typeface="Microsoft YaHei" charset="-122"/>
              </a:rPr>
              <a:t>2</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B</a:t>
            </a:r>
            <a:r>
              <a:rPr lang="zh-CN" altLang="en-US" sz="2400" dirty="0">
                <a:solidFill>
                  <a:schemeClr val="tx1"/>
                </a:solidFill>
                <a:latin typeface="Microsoft YaHei" charset="-122"/>
                <a:ea typeface="Microsoft YaHei" charset="-122"/>
                <a:cs typeface="Microsoft YaHei" charset="-122"/>
              </a:rPr>
              <a:t>信道带宽，单位为</a:t>
            </a:r>
            <a:r>
              <a:rPr lang="en-US" altLang="zh-CN" sz="2400" dirty="0">
                <a:solidFill>
                  <a:schemeClr val="tx1"/>
                </a:solidFill>
                <a:latin typeface="Microsoft YaHei" charset="-122"/>
                <a:ea typeface="Microsoft YaHei" charset="-122"/>
                <a:cs typeface="Microsoft YaHei" charset="-122"/>
              </a:rPr>
              <a:t>Hz</a:t>
            </a:r>
          </a:p>
          <a:p>
            <a:pPr>
              <a:lnSpc>
                <a:spcPct val="150000"/>
              </a:lnSpc>
            </a:pPr>
            <a:r>
              <a:rPr lang="en-US" altLang="zh-CN" sz="2400" dirty="0">
                <a:solidFill>
                  <a:schemeClr val="tx1"/>
                </a:solidFill>
                <a:latin typeface="Microsoft YaHei" charset="-122"/>
                <a:ea typeface="Microsoft YaHei" charset="-122"/>
                <a:cs typeface="Microsoft YaHei" charset="-122"/>
              </a:rPr>
              <a:t>3</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M</a:t>
            </a:r>
            <a:r>
              <a:rPr lang="zh-CN" altLang="en-US" sz="2400" dirty="0">
                <a:solidFill>
                  <a:schemeClr val="tx1"/>
                </a:solidFill>
                <a:latin typeface="Microsoft YaHei" charset="-122"/>
                <a:ea typeface="Microsoft YaHei" charset="-122"/>
                <a:cs typeface="Microsoft YaHei" charset="-122"/>
              </a:rPr>
              <a:t>进制数，即信号状态数</a:t>
            </a:r>
          </a:p>
        </p:txBody>
      </p:sp>
      <p:sp>
        <p:nvSpPr>
          <p:cNvPr id="6" name="矩形 5"/>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8" name="文本框 7"/>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9" name="左大括号 8"/>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Tree>
    <p:extLst>
      <p:ext uri="{BB962C8B-B14F-4D97-AF65-F5344CB8AC3E}">
        <p14:creationId xmlns:p14="http://schemas.microsoft.com/office/powerpoint/2010/main" val="867249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1846" y="1636227"/>
            <a:ext cx="11396682" cy="2346220"/>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利用带宽为</a:t>
            </a:r>
            <a:r>
              <a:rPr lang="en-US" altLang="zh-CN" sz="2000" dirty="0">
                <a:latin typeface="Microsoft YaHei" charset="-122"/>
                <a:ea typeface="Microsoft YaHei" charset="-122"/>
                <a:cs typeface="Microsoft YaHei" charset="-122"/>
              </a:rPr>
              <a:t>4000Hz</a:t>
            </a:r>
            <a:r>
              <a:rPr lang="zh-CN" altLang="en-US" sz="2000" dirty="0">
                <a:latin typeface="Microsoft YaHei" charset="-122"/>
                <a:ea typeface="Microsoft YaHei" charset="-122"/>
                <a:cs typeface="Microsoft YaHei" charset="-122"/>
              </a:rPr>
              <a:t>的无噪声信道传输二进制基带信号，其最大的数据传输速率可达到（）</a:t>
            </a:r>
          </a:p>
          <a:p>
            <a:pPr>
              <a:lnSpc>
                <a:spcPct val="150000"/>
              </a:lnSpc>
            </a:pPr>
            <a:r>
              <a:rPr lang="en-US" altLang="zh-CN" sz="2000" dirty="0">
                <a:latin typeface="Microsoft YaHei" charset="-122"/>
                <a:ea typeface="Microsoft YaHei" charset="-122"/>
                <a:cs typeface="Microsoft YaHei" charset="-122"/>
              </a:rPr>
              <a:t>A:2000bps</a:t>
            </a:r>
          </a:p>
          <a:p>
            <a:pPr>
              <a:lnSpc>
                <a:spcPct val="150000"/>
              </a:lnSpc>
            </a:pPr>
            <a:r>
              <a:rPr lang="en-US" altLang="zh-CN" sz="2000" dirty="0">
                <a:latin typeface="Microsoft YaHei" charset="-122"/>
                <a:ea typeface="Microsoft YaHei" charset="-122"/>
                <a:cs typeface="Microsoft YaHei" charset="-122"/>
              </a:rPr>
              <a:t>B:4000bps</a:t>
            </a:r>
          </a:p>
          <a:p>
            <a:pPr>
              <a:lnSpc>
                <a:spcPct val="150000"/>
              </a:lnSpc>
            </a:pPr>
            <a:r>
              <a:rPr lang="en-US" altLang="zh-CN" sz="2000" dirty="0">
                <a:latin typeface="Microsoft YaHei" charset="-122"/>
                <a:ea typeface="Microsoft YaHei" charset="-122"/>
                <a:cs typeface="Microsoft YaHei" charset="-122"/>
              </a:rPr>
              <a:t>C:6000bps</a:t>
            </a:r>
          </a:p>
          <a:p>
            <a:pPr>
              <a:lnSpc>
                <a:spcPct val="150000"/>
              </a:lnSpc>
            </a:pPr>
            <a:r>
              <a:rPr lang="en-US" altLang="zh-CN" sz="2000" dirty="0">
                <a:latin typeface="Microsoft YaHei" charset="-122"/>
                <a:ea typeface="Microsoft YaHei" charset="-122"/>
                <a:cs typeface="Microsoft YaHei" charset="-122"/>
              </a:rPr>
              <a:t>D:8000bps</a:t>
            </a:r>
          </a:p>
        </p:txBody>
      </p:sp>
      <p:sp>
        <p:nvSpPr>
          <p:cNvPr id="2" name="矩形 1"/>
          <p:cNvSpPr/>
          <p:nvPr/>
        </p:nvSpPr>
        <p:spPr>
          <a:xfrm>
            <a:off x="5197823" y="3532909"/>
            <a:ext cx="3502513" cy="566822"/>
          </a:xfrm>
          <a:prstGeom prst="rect">
            <a:avLst/>
          </a:prstGeom>
        </p:spPr>
        <p:txBody>
          <a:bodyPr wrap="square">
            <a:spAutoFit/>
          </a:bodyPr>
          <a:lstStyle/>
          <a:p>
            <a:pPr algn="ctr">
              <a:lnSpc>
                <a:spcPts val="3700"/>
              </a:lnSpc>
            </a:pPr>
            <a:r>
              <a:rPr lang="en-US" altLang="zh-CN" sz="2800" dirty="0">
                <a:latin typeface="Microsoft YaHei" charset="-122"/>
                <a:ea typeface="Microsoft YaHei" charset="-122"/>
                <a:cs typeface="Microsoft YaHei" charset="-122"/>
              </a:rPr>
              <a:t>C = 2Blog</a:t>
            </a:r>
            <a:r>
              <a:rPr lang="en-US" altLang="zh-CN" sz="2800" baseline="-25000" dirty="0">
                <a:latin typeface="Microsoft YaHei" charset="-122"/>
                <a:ea typeface="Microsoft YaHei" charset="-122"/>
                <a:cs typeface="Microsoft YaHei" charset="-122"/>
              </a:rPr>
              <a:t>2</a:t>
            </a:r>
            <a:r>
              <a:rPr lang="en-US" altLang="zh-CN" sz="2800" dirty="0">
                <a:latin typeface="Microsoft YaHei" charset="-122"/>
                <a:ea typeface="Microsoft YaHei" charset="-122"/>
                <a:cs typeface="Microsoft YaHei" charset="-122"/>
              </a:rPr>
              <a:t>M</a:t>
            </a:r>
          </a:p>
        </p:txBody>
      </p:sp>
      <p:sp>
        <p:nvSpPr>
          <p:cNvPr id="16" name="矩形 15"/>
          <p:cNvSpPr/>
          <p:nvPr/>
        </p:nvSpPr>
        <p:spPr>
          <a:xfrm>
            <a:off x="8217641" y="2933476"/>
            <a:ext cx="3502513" cy="174229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charset="-122"/>
                <a:ea typeface="Microsoft YaHei" charset="-122"/>
                <a:cs typeface="Microsoft YaHei" charset="-122"/>
              </a:rPr>
              <a:t>1</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C</a:t>
            </a:r>
            <a:r>
              <a:rPr lang="zh-CN" altLang="en-US" sz="2000" dirty="0">
                <a:solidFill>
                  <a:schemeClr val="tx1"/>
                </a:solidFill>
                <a:latin typeface="Microsoft YaHei" charset="-122"/>
                <a:ea typeface="Microsoft YaHei" charset="-122"/>
                <a:cs typeface="Microsoft YaHei" charset="-122"/>
              </a:rPr>
              <a:t>信道容量，单位是</a:t>
            </a:r>
            <a:r>
              <a:rPr lang="en-US" altLang="zh-CN" sz="2000" dirty="0">
                <a:solidFill>
                  <a:schemeClr val="tx1"/>
                </a:solidFill>
                <a:latin typeface="Microsoft YaHei" charset="-122"/>
                <a:ea typeface="Microsoft YaHei" charset="-122"/>
                <a:cs typeface="Microsoft YaHei" charset="-122"/>
              </a:rPr>
              <a:t>bit/s</a:t>
            </a:r>
          </a:p>
          <a:p>
            <a:pPr>
              <a:lnSpc>
                <a:spcPct val="150000"/>
              </a:lnSpc>
            </a:pPr>
            <a:r>
              <a:rPr lang="en-US" altLang="zh-CN" sz="2000" dirty="0">
                <a:solidFill>
                  <a:schemeClr val="tx1"/>
                </a:solidFill>
                <a:latin typeface="Microsoft YaHei" charset="-122"/>
                <a:ea typeface="Microsoft YaHei" charset="-122"/>
                <a:cs typeface="Microsoft YaHei" charset="-122"/>
              </a:rPr>
              <a:t>2</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B</a:t>
            </a:r>
            <a:r>
              <a:rPr lang="zh-CN" altLang="en-US" sz="2000" dirty="0">
                <a:solidFill>
                  <a:schemeClr val="tx1"/>
                </a:solidFill>
                <a:latin typeface="Microsoft YaHei" charset="-122"/>
                <a:ea typeface="Microsoft YaHei" charset="-122"/>
                <a:cs typeface="Microsoft YaHei" charset="-122"/>
              </a:rPr>
              <a:t>信道带宽，单位为</a:t>
            </a:r>
            <a:r>
              <a:rPr lang="en-US" altLang="zh-CN" sz="2000" dirty="0">
                <a:solidFill>
                  <a:schemeClr val="tx1"/>
                </a:solidFill>
                <a:latin typeface="Microsoft YaHei" charset="-122"/>
                <a:ea typeface="Microsoft YaHei" charset="-122"/>
                <a:cs typeface="Microsoft YaHei" charset="-122"/>
              </a:rPr>
              <a:t>Hz</a:t>
            </a:r>
          </a:p>
          <a:p>
            <a:pPr>
              <a:lnSpc>
                <a:spcPct val="150000"/>
              </a:lnSpc>
            </a:pPr>
            <a:r>
              <a:rPr lang="en-US" altLang="zh-CN" sz="2000" dirty="0">
                <a:solidFill>
                  <a:schemeClr val="tx1"/>
                </a:solidFill>
                <a:latin typeface="Microsoft YaHei" charset="-122"/>
                <a:ea typeface="Microsoft YaHei" charset="-122"/>
                <a:cs typeface="Microsoft YaHei" charset="-122"/>
              </a:rPr>
              <a:t>3</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M</a:t>
            </a:r>
            <a:r>
              <a:rPr lang="zh-CN" altLang="en-US" sz="2000" dirty="0">
                <a:solidFill>
                  <a:schemeClr val="tx1"/>
                </a:solidFill>
                <a:latin typeface="Microsoft YaHei" charset="-122"/>
                <a:ea typeface="Microsoft YaHei" charset="-122"/>
                <a:cs typeface="Microsoft YaHei" charset="-122"/>
              </a:rPr>
              <a:t>进制数，即信号状态数</a:t>
            </a:r>
          </a:p>
        </p:txBody>
      </p:sp>
      <p:sp>
        <p:nvSpPr>
          <p:cNvPr id="6" name="矩形 5"/>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8" name="文本框 7"/>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9" name="左大括号 8"/>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3" name="矩形 2">
            <a:extLst>
              <a:ext uri="{FF2B5EF4-FFF2-40B4-BE49-F238E27FC236}">
                <a16:creationId xmlns:a16="http://schemas.microsoft.com/office/drawing/2014/main" id="{C74023DC-90F4-3E40-A970-F5CEF5991A7F}"/>
              </a:ext>
            </a:extLst>
          </p:cNvPr>
          <p:cNvSpPr/>
          <p:nvPr/>
        </p:nvSpPr>
        <p:spPr>
          <a:xfrm>
            <a:off x="2774167" y="2809337"/>
            <a:ext cx="2092239" cy="400110"/>
          </a:xfrm>
          <a:prstGeom prst="rect">
            <a:avLst/>
          </a:prstGeom>
        </p:spPr>
        <p:txBody>
          <a:bodyPr wrap="none">
            <a:spAutoFit/>
          </a:bodyPr>
          <a:lstStyle/>
          <a:p>
            <a:r>
              <a:rPr lang="en-US" altLang="zh-CN" sz="2000" dirty="0">
                <a:solidFill>
                  <a:srgbClr val="333333"/>
                </a:solidFill>
                <a:latin typeface="Arial" panose="020B0604020202020204" pitchFamily="34" charset="0"/>
              </a:rPr>
              <a:t>(bits per second)</a:t>
            </a:r>
            <a:endParaRPr lang="zh-CN" altLang="en-US" sz="2000" dirty="0"/>
          </a:p>
        </p:txBody>
      </p:sp>
    </p:spTree>
    <p:extLst>
      <p:ext uri="{BB962C8B-B14F-4D97-AF65-F5344CB8AC3E}">
        <p14:creationId xmlns:p14="http://schemas.microsoft.com/office/powerpoint/2010/main" val="38223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20" y="1914066"/>
            <a:ext cx="6823464" cy="2797048"/>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架空明线</a:t>
            </a:r>
            <a:endParaRPr lang="en-US" altLang="zh-CN" sz="2400" b="1"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优点：传输损耗较低</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缺点：易受天气和外界电磁干扰。</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对外界噪声敏感。</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带宽有限。</a:t>
            </a:r>
            <a:endParaRPr lang="en-US" altLang="zh-CN" sz="2400" dirty="0">
              <a:latin typeface="Microsoft YaHei" charset="-122"/>
              <a:ea typeface="Microsoft YaHei" charset="-122"/>
              <a:cs typeface="Microsoft YaHei" charset="-122"/>
            </a:endParaRPr>
          </a:p>
        </p:txBody>
      </p:sp>
      <p:pic>
        <p:nvPicPr>
          <p:cNvPr id="2050" name="Picture 2" descr="https://timgsa.baidu.com/timg?image&amp;quality=80&amp;size=b9999_10000&amp;sec=1530508777949&amp;di=29d4fdbe42b4fad881b85d1ca6a2377e&amp;imgtype=0&amp;src=http%3A%2F%2Fi.weather.com.cn%2Fi%2Fc%2Fimages%2F2009%2F20091030%2F4aeb0106_6a962.jpg"/>
          <p:cNvPicPr>
            <a:picLocks noChangeAspect="1" noChangeArrowheads="1"/>
          </p:cNvPicPr>
          <p:nvPr/>
        </p:nvPicPr>
        <p:blipFill rotWithShape="1">
          <a:blip r:embed="rId4">
            <a:extLst>
              <a:ext uri="{28A0092B-C50C-407E-A947-70E740481C1C}">
                <a14:useLocalDpi xmlns:a14="http://schemas.microsoft.com/office/drawing/2010/main" val="0"/>
              </a:ext>
            </a:extLst>
          </a:blip>
          <a:srcRect r="17171" b="20429"/>
          <a:stretch>
            <a:fillRect/>
          </a:stretch>
        </p:blipFill>
        <p:spPr bwMode="auto">
          <a:xfrm>
            <a:off x="7886771" y="2040190"/>
            <a:ext cx="3560374" cy="2565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文本框 2"/>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1" name="文本框 10"/>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2" name="左大括号 11"/>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3" name="文本框 12"/>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架空明线</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1846" y="1636227"/>
            <a:ext cx="11396682" cy="2346220"/>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利用带宽为</a:t>
            </a:r>
            <a:r>
              <a:rPr lang="en-US" altLang="zh-CN" sz="2000" dirty="0">
                <a:latin typeface="Microsoft YaHei" charset="-122"/>
                <a:ea typeface="Microsoft YaHei" charset="-122"/>
                <a:cs typeface="Microsoft YaHei" charset="-122"/>
              </a:rPr>
              <a:t>4000Hz</a:t>
            </a:r>
            <a:r>
              <a:rPr lang="zh-CN" altLang="en-US" sz="2000" dirty="0">
                <a:latin typeface="Microsoft YaHei" charset="-122"/>
                <a:ea typeface="Microsoft YaHei" charset="-122"/>
                <a:cs typeface="Microsoft YaHei" charset="-122"/>
              </a:rPr>
              <a:t>的无噪声信道传输二进制基带信号，其最大的数据传输速率可达到（</a:t>
            </a:r>
            <a:r>
              <a:rPr lang="en-US" altLang="zh-CN" sz="2000" b="1" dirty="0">
                <a:solidFill>
                  <a:srgbClr val="FF0000"/>
                </a:solidFill>
                <a:latin typeface="Microsoft YaHei" charset="-122"/>
                <a:ea typeface="Microsoft YaHei" charset="-122"/>
                <a:cs typeface="Microsoft YaHei" charset="-122"/>
              </a:rPr>
              <a:t> D </a:t>
            </a:r>
            <a:r>
              <a:rPr lang="zh-CN" altLang="en-US" sz="2000" dirty="0">
                <a:latin typeface="Microsoft YaHei" charset="-122"/>
                <a:ea typeface="Microsoft YaHei" charset="-122"/>
                <a:cs typeface="Microsoft YaHei" charset="-122"/>
              </a:rPr>
              <a:t>）</a:t>
            </a:r>
          </a:p>
          <a:p>
            <a:pPr>
              <a:lnSpc>
                <a:spcPct val="150000"/>
              </a:lnSpc>
            </a:pPr>
            <a:r>
              <a:rPr lang="en-US" altLang="zh-CN" sz="2000" dirty="0">
                <a:latin typeface="Microsoft YaHei" charset="-122"/>
                <a:ea typeface="Microsoft YaHei" charset="-122"/>
                <a:cs typeface="Microsoft YaHei" charset="-122"/>
              </a:rPr>
              <a:t>A:2000bps</a:t>
            </a:r>
          </a:p>
          <a:p>
            <a:pPr>
              <a:lnSpc>
                <a:spcPct val="150000"/>
              </a:lnSpc>
            </a:pPr>
            <a:r>
              <a:rPr lang="en-US" altLang="zh-CN" sz="2000" dirty="0">
                <a:latin typeface="Microsoft YaHei" charset="-122"/>
                <a:ea typeface="Microsoft YaHei" charset="-122"/>
                <a:cs typeface="Microsoft YaHei" charset="-122"/>
              </a:rPr>
              <a:t>B:4000bps</a:t>
            </a:r>
          </a:p>
          <a:p>
            <a:pPr>
              <a:lnSpc>
                <a:spcPct val="150000"/>
              </a:lnSpc>
            </a:pPr>
            <a:r>
              <a:rPr lang="en-US" altLang="zh-CN" sz="2000" dirty="0">
                <a:latin typeface="Microsoft YaHei" charset="-122"/>
                <a:ea typeface="Microsoft YaHei" charset="-122"/>
                <a:cs typeface="Microsoft YaHei" charset="-122"/>
              </a:rPr>
              <a:t>C:6000bps</a:t>
            </a:r>
          </a:p>
          <a:p>
            <a:pPr>
              <a:lnSpc>
                <a:spcPct val="150000"/>
              </a:lnSpc>
            </a:pPr>
            <a:r>
              <a:rPr lang="en-US" altLang="zh-CN" sz="2000" b="1" dirty="0">
                <a:solidFill>
                  <a:srgbClr val="FF0000"/>
                </a:solidFill>
                <a:latin typeface="Microsoft YaHei" charset="-122"/>
                <a:ea typeface="Microsoft YaHei" charset="-122"/>
                <a:cs typeface="Microsoft YaHei" charset="-122"/>
              </a:rPr>
              <a:t>D:8000bps</a:t>
            </a:r>
            <a:r>
              <a:rPr lang="zh-CN" altLang="en-US" sz="2000" b="1" dirty="0">
                <a:solidFill>
                  <a:srgbClr val="FF0000"/>
                </a:solidFill>
                <a:latin typeface="Microsoft YaHei" charset="-122"/>
                <a:ea typeface="Microsoft YaHei" charset="-122"/>
                <a:cs typeface="Microsoft YaHei" charset="-122"/>
              </a:rPr>
              <a:t>    </a:t>
            </a:r>
            <a:endParaRPr lang="en-US" altLang="zh-CN" sz="2000" b="1" dirty="0">
              <a:solidFill>
                <a:srgbClr val="FF0000"/>
              </a:solidFill>
              <a:latin typeface="Microsoft YaHei" charset="-122"/>
              <a:ea typeface="Microsoft YaHei" charset="-122"/>
              <a:cs typeface="Microsoft YaHei" charset="-122"/>
            </a:endParaRPr>
          </a:p>
        </p:txBody>
      </p:sp>
      <p:sp>
        <p:nvSpPr>
          <p:cNvPr id="2" name="矩形 1"/>
          <p:cNvSpPr/>
          <p:nvPr/>
        </p:nvSpPr>
        <p:spPr>
          <a:xfrm>
            <a:off x="5197823" y="3532909"/>
            <a:ext cx="3502513" cy="566822"/>
          </a:xfrm>
          <a:prstGeom prst="rect">
            <a:avLst/>
          </a:prstGeom>
        </p:spPr>
        <p:txBody>
          <a:bodyPr wrap="square">
            <a:spAutoFit/>
          </a:bodyPr>
          <a:lstStyle/>
          <a:p>
            <a:pPr algn="ctr">
              <a:lnSpc>
                <a:spcPts val="3700"/>
              </a:lnSpc>
            </a:pPr>
            <a:r>
              <a:rPr lang="en-US" altLang="zh-CN" sz="2800" dirty="0">
                <a:latin typeface="Microsoft YaHei" charset="-122"/>
                <a:ea typeface="Microsoft YaHei" charset="-122"/>
                <a:cs typeface="Microsoft YaHei" charset="-122"/>
              </a:rPr>
              <a:t>C = 2Blog</a:t>
            </a:r>
            <a:r>
              <a:rPr lang="en-US" altLang="zh-CN" sz="2800" baseline="-25000" dirty="0">
                <a:latin typeface="Microsoft YaHei" charset="-122"/>
                <a:ea typeface="Microsoft YaHei" charset="-122"/>
                <a:cs typeface="Microsoft YaHei" charset="-122"/>
              </a:rPr>
              <a:t>2</a:t>
            </a:r>
            <a:r>
              <a:rPr lang="en-US" altLang="zh-CN" sz="2800" dirty="0">
                <a:latin typeface="Microsoft YaHei" charset="-122"/>
                <a:ea typeface="Microsoft YaHei" charset="-122"/>
                <a:cs typeface="Microsoft YaHei" charset="-122"/>
              </a:rPr>
              <a:t>M</a:t>
            </a:r>
          </a:p>
        </p:txBody>
      </p:sp>
      <p:sp>
        <p:nvSpPr>
          <p:cNvPr id="16" name="矩形 15"/>
          <p:cNvSpPr/>
          <p:nvPr/>
        </p:nvSpPr>
        <p:spPr>
          <a:xfrm>
            <a:off x="8217641" y="2933476"/>
            <a:ext cx="3502513" cy="174229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charset="-122"/>
                <a:ea typeface="Microsoft YaHei" charset="-122"/>
                <a:cs typeface="Microsoft YaHei" charset="-122"/>
              </a:rPr>
              <a:t>1</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C</a:t>
            </a:r>
            <a:r>
              <a:rPr lang="zh-CN" altLang="en-US" sz="2000" dirty="0">
                <a:solidFill>
                  <a:schemeClr val="tx1"/>
                </a:solidFill>
                <a:latin typeface="Microsoft YaHei" charset="-122"/>
                <a:ea typeface="Microsoft YaHei" charset="-122"/>
                <a:cs typeface="Microsoft YaHei" charset="-122"/>
              </a:rPr>
              <a:t>信道容量，单位是</a:t>
            </a:r>
            <a:r>
              <a:rPr lang="en-US" altLang="zh-CN" sz="2000" dirty="0">
                <a:solidFill>
                  <a:schemeClr val="tx1"/>
                </a:solidFill>
                <a:latin typeface="Microsoft YaHei" charset="-122"/>
                <a:ea typeface="Microsoft YaHei" charset="-122"/>
                <a:cs typeface="Microsoft YaHei" charset="-122"/>
              </a:rPr>
              <a:t>bit/s</a:t>
            </a:r>
          </a:p>
          <a:p>
            <a:pPr>
              <a:lnSpc>
                <a:spcPct val="150000"/>
              </a:lnSpc>
            </a:pPr>
            <a:r>
              <a:rPr lang="en-US" altLang="zh-CN" sz="2000" dirty="0">
                <a:solidFill>
                  <a:schemeClr val="tx1"/>
                </a:solidFill>
                <a:latin typeface="Microsoft YaHei" charset="-122"/>
                <a:ea typeface="Microsoft YaHei" charset="-122"/>
                <a:cs typeface="Microsoft YaHei" charset="-122"/>
              </a:rPr>
              <a:t>2</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B</a:t>
            </a:r>
            <a:r>
              <a:rPr lang="zh-CN" altLang="en-US" sz="2000" dirty="0">
                <a:solidFill>
                  <a:schemeClr val="tx1"/>
                </a:solidFill>
                <a:latin typeface="Microsoft YaHei" charset="-122"/>
                <a:ea typeface="Microsoft YaHei" charset="-122"/>
                <a:cs typeface="Microsoft YaHei" charset="-122"/>
              </a:rPr>
              <a:t>信道带宽，单位为</a:t>
            </a:r>
            <a:r>
              <a:rPr lang="en-US" altLang="zh-CN" sz="2000" dirty="0">
                <a:solidFill>
                  <a:schemeClr val="tx1"/>
                </a:solidFill>
                <a:latin typeface="Microsoft YaHei" charset="-122"/>
                <a:ea typeface="Microsoft YaHei" charset="-122"/>
                <a:cs typeface="Microsoft YaHei" charset="-122"/>
              </a:rPr>
              <a:t>Hz</a:t>
            </a:r>
          </a:p>
          <a:p>
            <a:pPr>
              <a:lnSpc>
                <a:spcPct val="150000"/>
              </a:lnSpc>
            </a:pPr>
            <a:r>
              <a:rPr lang="en-US" altLang="zh-CN" sz="2000" dirty="0">
                <a:solidFill>
                  <a:schemeClr val="tx1"/>
                </a:solidFill>
                <a:latin typeface="Microsoft YaHei" charset="-122"/>
                <a:ea typeface="Microsoft YaHei" charset="-122"/>
                <a:cs typeface="Microsoft YaHei" charset="-122"/>
              </a:rPr>
              <a:t>3</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M</a:t>
            </a:r>
            <a:r>
              <a:rPr lang="zh-CN" altLang="en-US" sz="2000" dirty="0">
                <a:solidFill>
                  <a:schemeClr val="tx1"/>
                </a:solidFill>
                <a:latin typeface="Microsoft YaHei" charset="-122"/>
                <a:ea typeface="Microsoft YaHei" charset="-122"/>
                <a:cs typeface="Microsoft YaHei" charset="-122"/>
              </a:rPr>
              <a:t>进制数，即信号状态数</a:t>
            </a:r>
          </a:p>
        </p:txBody>
      </p:sp>
      <p:sp>
        <p:nvSpPr>
          <p:cNvPr id="6" name="矩形 5"/>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8" name="文本框 7"/>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9" name="左大括号 8"/>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1" name="矩形 10">
            <a:extLst>
              <a:ext uri="{FF2B5EF4-FFF2-40B4-BE49-F238E27FC236}">
                <a16:creationId xmlns:a16="http://schemas.microsoft.com/office/drawing/2014/main" id="{AAE29C67-E076-4940-9E9E-5DC8B05FAA73}"/>
              </a:ext>
            </a:extLst>
          </p:cNvPr>
          <p:cNvSpPr/>
          <p:nvPr/>
        </p:nvSpPr>
        <p:spPr>
          <a:xfrm>
            <a:off x="2774167" y="2809337"/>
            <a:ext cx="2092239" cy="400110"/>
          </a:xfrm>
          <a:prstGeom prst="rect">
            <a:avLst/>
          </a:prstGeom>
        </p:spPr>
        <p:txBody>
          <a:bodyPr wrap="none">
            <a:spAutoFit/>
          </a:bodyPr>
          <a:lstStyle/>
          <a:p>
            <a:r>
              <a:rPr lang="en-US" altLang="zh-CN" sz="2000" dirty="0">
                <a:solidFill>
                  <a:srgbClr val="333333"/>
                </a:solidFill>
                <a:latin typeface="Arial" panose="020B0604020202020204" pitchFamily="34" charset="0"/>
              </a:rPr>
              <a:t>(bits per second)</a:t>
            </a:r>
            <a:endParaRPr lang="zh-CN" altLang="en-US" sz="2000" dirty="0"/>
          </a:p>
        </p:txBody>
      </p:sp>
    </p:spTree>
    <p:extLst>
      <p:ext uri="{BB962C8B-B14F-4D97-AF65-F5344CB8AC3E}">
        <p14:creationId xmlns:p14="http://schemas.microsoft.com/office/powerpoint/2010/main" val="2560999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矩形 15"/>
              <p:cNvSpPr/>
              <p:nvPr/>
            </p:nvSpPr>
            <p:spPr>
              <a:xfrm>
                <a:off x="5298383" y="2458282"/>
                <a:ext cx="6721821" cy="299367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dirty="0">
                    <a:solidFill>
                      <a:schemeClr val="tx1"/>
                    </a:solidFill>
                    <a:latin typeface="Microsoft YaHei" charset="-122"/>
                    <a:ea typeface="Microsoft YaHei" charset="-122"/>
                    <a:cs typeface="Microsoft YaHei" charset="-122"/>
                  </a:rPr>
                  <a:t>1</a:t>
                </a: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C</a:t>
                </a:r>
                <a:r>
                  <a:rPr lang="zh-CN" altLang="en-US" sz="2400" dirty="0">
                    <a:solidFill>
                      <a:schemeClr val="tx1"/>
                    </a:solidFill>
                    <a:latin typeface="Microsoft YaHei" charset="-122"/>
                    <a:ea typeface="Microsoft YaHei" charset="-122"/>
                    <a:cs typeface="Microsoft YaHei" charset="-122"/>
                  </a:rPr>
                  <a:t>信道容量，单位是</a:t>
                </a:r>
                <a:r>
                  <a:rPr lang="en-US" altLang="zh-CN" sz="2400" dirty="0">
                    <a:solidFill>
                      <a:schemeClr val="tx1"/>
                    </a:solidFill>
                    <a:latin typeface="Microsoft YaHei" charset="-122"/>
                    <a:ea typeface="Microsoft YaHei" charset="-122"/>
                    <a:cs typeface="Microsoft YaHei" charset="-122"/>
                  </a:rPr>
                  <a:t>bit/s</a:t>
                </a:r>
              </a:p>
              <a:p>
                <a:pPr>
                  <a:lnSpc>
                    <a:spcPct val="150000"/>
                  </a:lnSpc>
                </a:pPr>
                <a:r>
                  <a:rPr lang="en-US" altLang="zh-CN" sz="2400" dirty="0">
                    <a:solidFill>
                      <a:schemeClr val="tx1"/>
                    </a:solidFill>
                    <a:latin typeface="Microsoft YaHei" charset="-122"/>
                    <a:ea typeface="Microsoft YaHei" charset="-122"/>
                    <a:cs typeface="Microsoft YaHei" charset="-122"/>
                  </a:rPr>
                  <a:t>2</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 B</a:t>
                </a:r>
                <a:r>
                  <a:rPr lang="zh-CN" altLang="en-US" sz="2400" dirty="0">
                    <a:solidFill>
                      <a:schemeClr val="tx1"/>
                    </a:solidFill>
                    <a:latin typeface="Microsoft YaHei" charset="-122"/>
                    <a:ea typeface="Microsoft YaHei" charset="-122"/>
                    <a:cs typeface="Microsoft YaHei" charset="-122"/>
                  </a:rPr>
                  <a:t>：带宽，单位</a:t>
                </a:r>
                <a:r>
                  <a:rPr lang="en-US" altLang="zh-CN" sz="2400" dirty="0">
                    <a:solidFill>
                      <a:schemeClr val="tx1"/>
                    </a:solidFill>
                    <a:latin typeface="Microsoft YaHei" charset="-122"/>
                    <a:ea typeface="Microsoft YaHei" charset="-122"/>
                    <a:cs typeface="Microsoft YaHei" charset="-122"/>
                  </a:rPr>
                  <a:t>Hz</a:t>
                </a:r>
              </a:p>
              <a:p>
                <a:pPr>
                  <a:lnSpc>
                    <a:spcPct val="150000"/>
                  </a:lnSpc>
                </a:pPr>
                <a:r>
                  <a:rPr lang="en-US" altLang="zh-CN" sz="2400" dirty="0">
                    <a:solidFill>
                      <a:schemeClr val="tx1"/>
                    </a:solidFill>
                    <a:latin typeface="Microsoft YaHei" charset="-122"/>
                    <a:ea typeface="Microsoft YaHei" charset="-122"/>
                    <a:cs typeface="Microsoft YaHei" charset="-122"/>
                  </a:rPr>
                  <a:t>3</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 S</a:t>
                </a:r>
                <a:r>
                  <a:rPr lang="zh-CN" altLang="en-US" sz="2400" dirty="0">
                    <a:solidFill>
                      <a:schemeClr val="tx1"/>
                    </a:solidFill>
                    <a:latin typeface="Microsoft YaHei" charset="-122"/>
                    <a:ea typeface="Microsoft YaHei" charset="-122"/>
                    <a:cs typeface="Microsoft YaHei" charset="-122"/>
                  </a:rPr>
                  <a:t>：输入信号功率</a:t>
                </a:r>
                <a:endParaRPr lang="en-US" altLang="zh-CN" sz="2400" dirty="0">
                  <a:solidFill>
                    <a:schemeClr val="tx1"/>
                  </a:solidFill>
                  <a:latin typeface="Microsoft YaHei" charset="-122"/>
                  <a:ea typeface="Microsoft YaHei" charset="-122"/>
                  <a:cs typeface="Microsoft YaHei" charset="-122"/>
                </a:endParaRPr>
              </a:p>
              <a:p>
                <a:pPr>
                  <a:lnSpc>
                    <a:spcPct val="150000"/>
                  </a:lnSpc>
                </a:pPr>
                <a:r>
                  <a:rPr lang="en-US" altLang="zh-CN" sz="2400" dirty="0">
                    <a:solidFill>
                      <a:schemeClr val="tx1"/>
                    </a:solidFill>
                    <a:latin typeface="Microsoft YaHei" charset="-122"/>
                    <a:ea typeface="Microsoft YaHei" charset="-122"/>
                    <a:cs typeface="Microsoft YaHei" charset="-122"/>
                  </a:rPr>
                  <a:t>4</a:t>
                </a:r>
                <a:r>
                  <a:rPr lang="zh-CN" altLang="en-US" sz="2400" dirty="0">
                    <a:solidFill>
                      <a:schemeClr val="tx1"/>
                    </a:solidFill>
                    <a:latin typeface="Microsoft YaHei" charset="-122"/>
                    <a:ea typeface="Microsoft YaHei" charset="-122"/>
                    <a:cs typeface="Microsoft YaHei" charset="-122"/>
                  </a:rPr>
                  <a:t>、</a:t>
                </a:r>
                <a:r>
                  <a:rPr lang="en-US" altLang="zh-CN" sz="2400" dirty="0">
                    <a:solidFill>
                      <a:schemeClr val="tx1"/>
                    </a:solidFill>
                    <a:latin typeface="Microsoft YaHei" charset="-122"/>
                    <a:ea typeface="Microsoft YaHei" charset="-122"/>
                    <a:cs typeface="Microsoft YaHei" charset="-122"/>
                  </a:rPr>
                  <a:t> N</a:t>
                </a:r>
                <a:r>
                  <a:rPr lang="zh-CN" altLang="en-US" sz="2400" dirty="0">
                    <a:solidFill>
                      <a:schemeClr val="tx1"/>
                    </a:solidFill>
                    <a:latin typeface="Microsoft YaHei" charset="-122"/>
                    <a:ea typeface="Microsoft YaHei" charset="-122"/>
                    <a:cs typeface="Microsoft YaHei" charset="-122"/>
                  </a:rPr>
                  <a:t>：高斯白噪声的功率</a:t>
                </a:r>
                <a:endParaRPr lang="en-US" altLang="zh-CN" sz="2400" dirty="0">
                  <a:solidFill>
                    <a:schemeClr val="tx1"/>
                  </a:solidFill>
                  <a:latin typeface="Microsoft YaHei" charset="-122"/>
                  <a:ea typeface="Microsoft YaHei" charset="-122"/>
                  <a:cs typeface="Microsoft YaHei" charset="-122"/>
                </a:endParaRPr>
              </a:p>
              <a:p>
                <a:pPr>
                  <a:lnSpc>
                    <a:spcPct val="150000"/>
                  </a:lnSpc>
                </a:pPr>
                <a:r>
                  <a:rPr lang="en-US" altLang="zh-CN" sz="2400" dirty="0">
                    <a:solidFill>
                      <a:schemeClr val="tx1"/>
                    </a:solidFill>
                    <a:latin typeface="Microsoft YaHei" charset="-122"/>
                    <a:ea typeface="Microsoft YaHei" charset="-122"/>
                    <a:cs typeface="Microsoft YaHei" charset="-122"/>
                  </a:rPr>
                  <a:t>5</a:t>
                </a:r>
                <a:r>
                  <a:rPr lang="zh-CN" altLang="en-US" sz="2400" dirty="0">
                    <a:solidFill>
                      <a:schemeClr val="tx1"/>
                    </a:solidFill>
                    <a:latin typeface="Microsoft YaHei" charset="-122"/>
                    <a:ea typeface="Microsoft YaHei" charset="-122"/>
                    <a:cs typeface="Microsoft YaHei" charset="-122"/>
                  </a:rPr>
                  <a:t>、</a:t>
                </a:r>
                <a:r>
                  <a:rPr lang="mr-IN" altLang="zh-CN" sz="2400" dirty="0">
                    <a:solidFill>
                      <a:schemeClr val="tx1"/>
                    </a:solidFill>
                    <a:latin typeface="Microsoft YaHei" panose="020B0503020204020204" pitchFamily="34" charset="-122"/>
                    <a:ea typeface="Microsoft YaHei" panose="020B0503020204020204" pitchFamily="34" charset="-122"/>
                    <a:cs typeface="Microsoft YaHei" charset="-122"/>
                  </a:rPr>
                  <a:t> </a:t>
                </a:r>
                <a14:m>
                  <m:oMath xmlns:m="http://schemas.openxmlformats.org/officeDocument/2006/math">
                    <m:f>
                      <m:fPr>
                        <m:ctrlPr>
                          <a:rPr lang="mr-IN" altLang="zh-CN" sz="2400" i="1" smtClean="0">
                            <a:solidFill>
                              <a:schemeClr val="tx1"/>
                            </a:solidFill>
                            <a:latin typeface="Cambria Math" panose="02040503050406030204" pitchFamily="18" charset="0"/>
                            <a:ea typeface="Microsoft YaHei" charset="-122"/>
                          </a:rPr>
                        </m:ctrlPr>
                      </m:fPr>
                      <m:num>
                        <m:r>
                          <a:rPr lang="en-US" altLang="zh-CN" sz="2400" b="0" i="1" smtClean="0">
                            <a:solidFill>
                              <a:schemeClr val="tx1"/>
                            </a:solidFill>
                            <a:latin typeface="Cambria Math" panose="02040503050406030204" pitchFamily="18" charset="0"/>
                            <a:ea typeface="Microsoft YaHei" charset="-122"/>
                          </a:rPr>
                          <m:t>𝑆</m:t>
                        </m:r>
                      </m:num>
                      <m:den>
                        <m:r>
                          <a:rPr lang="en-US" altLang="zh-CN" sz="2400" b="0" i="1" smtClean="0">
                            <a:solidFill>
                              <a:schemeClr val="tx1"/>
                            </a:solidFill>
                            <a:latin typeface="Cambria Math" panose="02040503050406030204" pitchFamily="18" charset="0"/>
                            <a:ea typeface="Microsoft YaHei" charset="-122"/>
                          </a:rPr>
                          <m:t>𝑁</m:t>
                        </m:r>
                      </m:den>
                    </m:f>
                  </m:oMath>
                </a14:m>
                <a:r>
                  <a:rPr lang="zh-CN" altLang="en-US" sz="2400" dirty="0">
                    <a:solidFill>
                      <a:schemeClr val="tx1"/>
                    </a:solidFill>
                    <a:latin typeface="Microsoft YaHei" charset="-122"/>
                    <a:ea typeface="Microsoft YaHei" charset="-122"/>
                    <a:cs typeface="Microsoft YaHei" charset="-122"/>
                  </a:rPr>
                  <a:t>：信噪比。</a:t>
                </a:r>
                <a:endParaRPr lang="en-US" altLang="zh-CN" sz="2400" dirty="0">
                  <a:solidFill>
                    <a:schemeClr val="tx1"/>
                  </a:solidFill>
                  <a:latin typeface="Microsoft YaHei" charset="-122"/>
                  <a:ea typeface="Microsoft YaHei" charset="-122"/>
                  <a:cs typeface="Microsoft YaHei" charset="-122"/>
                </a:endParaRPr>
              </a:p>
            </p:txBody>
          </p:sp>
        </mc:Choice>
        <mc:Fallback>
          <p:sp>
            <p:nvSpPr>
              <p:cNvPr id="16" name="矩形 15"/>
              <p:cNvSpPr>
                <a:spLocks noRot="1" noChangeAspect="1" noMove="1" noResize="1" noEditPoints="1" noAdjustHandles="1" noChangeArrowheads="1" noChangeShapeType="1" noTextEdit="1"/>
              </p:cNvSpPr>
              <p:nvPr/>
            </p:nvSpPr>
            <p:spPr>
              <a:xfrm>
                <a:off x="5298383" y="2458282"/>
                <a:ext cx="6721821" cy="2993670"/>
              </a:xfrm>
              <a:prstGeom prst="rect">
                <a:avLst/>
              </a:prstGeom>
              <a:blipFill>
                <a:blip r:embed="rId4"/>
                <a:stretch>
                  <a:fillRect l="-1318" b="-1681"/>
                </a:stretch>
              </a:blipFill>
              <a:ln w="19050">
                <a:solidFill>
                  <a:schemeClr val="tx1"/>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56120" y="3109979"/>
                <a:ext cx="3321743" cy="712631"/>
              </a:xfrm>
              <a:prstGeom prst="rect">
                <a:avLst/>
              </a:prstGeom>
            </p:spPr>
            <p:txBody>
              <a:bodyPr wrap="none">
                <a:spAutoFit/>
              </a:bodyPr>
              <a:lstStyle/>
              <a:p>
                <a:r>
                  <a:rPr lang="zh-CN" altLang="en-US"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rPr>
                  <a:t>C = Blog</a:t>
                </a:r>
                <a:r>
                  <a:rPr lang="en-US" altLang="zh-CN" sz="2800" baseline="-25000" dirty="0">
                    <a:latin typeface="Microsoft YaHei" charset="-122"/>
                    <a:ea typeface="Microsoft YaHei" charset="-122"/>
                    <a:cs typeface="Microsoft YaHei" charset="-122"/>
                  </a:rPr>
                  <a:t>2</a:t>
                </a:r>
                <a:r>
                  <a:rPr lang="zh-CN" altLang="en-US" sz="2800" dirty="0">
                    <a:latin typeface="Microsoft YaHei" charset="-122"/>
                    <a:ea typeface="Microsoft YaHei" charset="-122"/>
                    <a:cs typeface="Microsoft YaHei" charset="-122"/>
                  </a:rPr>
                  <a:t>（</a:t>
                </a:r>
                <a:r>
                  <a:rPr lang="en-US" altLang="zh-CN" sz="2800" dirty="0">
                    <a:latin typeface="Microsoft YaHei" charset="-122"/>
                    <a:ea typeface="Microsoft YaHei" charset="-122"/>
                    <a:cs typeface="Microsoft YaHei" charset="-122"/>
                  </a:rPr>
                  <a:t>1+</a:t>
                </a:r>
                <a14:m>
                  <m:oMath xmlns:m="http://schemas.openxmlformats.org/officeDocument/2006/math">
                    <m:f>
                      <m:fPr>
                        <m:ctrlPr>
                          <a:rPr lang="en-US" altLang="zh-CN" sz="2800" i="1">
                            <a:latin typeface="Cambria Math" panose="02040503050406030204" pitchFamily="18" charset="0"/>
                            <a:ea typeface="Microsoft YaHei" charset="-122"/>
                            <a:cs typeface="Microsoft YaHei" charset="-122"/>
                          </a:rPr>
                        </m:ctrlPr>
                      </m:fPr>
                      <m:num>
                        <m:r>
                          <a:rPr lang="en-US" altLang="zh-CN" sz="2800" i="1">
                            <a:latin typeface="Cambria Math" charset="0"/>
                            <a:ea typeface="Microsoft YaHei" charset="-122"/>
                            <a:cs typeface="Microsoft YaHei" charset="-122"/>
                          </a:rPr>
                          <m:t>𝑆</m:t>
                        </m:r>
                      </m:num>
                      <m:den>
                        <m:r>
                          <a:rPr lang="en-US" altLang="zh-CN" sz="2800" i="1">
                            <a:latin typeface="Cambria Math" charset="0"/>
                            <a:ea typeface="Microsoft YaHei" charset="-122"/>
                            <a:cs typeface="Microsoft YaHei" charset="-122"/>
                          </a:rPr>
                          <m:t>𝑁</m:t>
                        </m:r>
                      </m:den>
                    </m:f>
                  </m:oMath>
                </a14:m>
                <a:r>
                  <a:rPr lang="zh-CN" altLang="en-US" sz="2800" dirty="0">
                    <a:latin typeface="Microsoft YaHei" charset="-122"/>
                    <a:ea typeface="Microsoft YaHei" charset="-122"/>
                    <a:cs typeface="Microsoft YaHei" charset="-122"/>
                  </a:rPr>
                  <a:t>）</a:t>
                </a:r>
              </a:p>
            </p:txBody>
          </p:sp>
        </mc:Choice>
        <mc:Fallback xmlns="">
          <p:sp>
            <p:nvSpPr>
              <p:cNvPr id="6" name="矩形 5"/>
              <p:cNvSpPr>
                <a:spLocks noRot="1" noChangeAspect="1" noMove="1" noResize="1" noEditPoints="1" noAdjustHandles="1" noChangeArrowheads="1" noChangeShapeType="1" noTextEdit="1"/>
              </p:cNvSpPr>
              <p:nvPr/>
            </p:nvSpPr>
            <p:spPr>
              <a:xfrm>
                <a:off x="1256120" y="3109979"/>
                <a:ext cx="3321743" cy="712631"/>
              </a:xfrm>
              <a:prstGeom prst="rect">
                <a:avLst/>
              </a:prstGeom>
              <a:blipFill rotWithShape="0">
                <a:blip r:embed="rId6"/>
                <a:stretch>
                  <a:fillRect l="-550" r="-2569" b="-8547"/>
                </a:stretch>
              </a:blipFill>
            </p:spPr>
            <p:txBody>
              <a:bodyPr/>
              <a:lstStyle/>
              <a:p>
                <a:r>
                  <a:rPr lang="zh-CN" altLang="en-US">
                    <a:noFill/>
                  </a:rPr>
                  <a:t> </a:t>
                </a:r>
              </a:p>
            </p:txBody>
          </p:sp>
        </mc:Fallback>
      </mc:AlternateContent>
      <p:sp>
        <p:nvSpPr>
          <p:cNvPr id="8"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9" name="文本框 8"/>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10" name="左大括号 9"/>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2" name="TextBox 4"/>
          <p:cNvSpPr txBox="1"/>
          <p:nvPr/>
        </p:nvSpPr>
        <p:spPr>
          <a:xfrm>
            <a:off x="196728" y="1257953"/>
            <a:ext cx="10002190"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二、连续信道容量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调制信道</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b="1" dirty="0">
                <a:latin typeface="Microsoft YaHei" charset="-122"/>
                <a:ea typeface="Microsoft YaHei" charset="-122"/>
                <a:cs typeface="Microsoft YaHei" charset="-122"/>
              </a:rPr>
              <a:t>香农有噪声连续信道容量</a:t>
            </a:r>
          </a:p>
        </p:txBody>
      </p:sp>
      <p:sp>
        <p:nvSpPr>
          <p:cNvPr id="13" name="矩形 12"/>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Tree>
    <p:extLst>
      <p:ext uri="{BB962C8B-B14F-4D97-AF65-F5344CB8AC3E}">
        <p14:creationId xmlns:p14="http://schemas.microsoft.com/office/powerpoint/2010/main" val="150626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9" name="文本框 8"/>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10" name="左大括号 9"/>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2" name="TextBox 4"/>
          <p:cNvSpPr txBox="1"/>
          <p:nvPr/>
        </p:nvSpPr>
        <p:spPr>
          <a:xfrm>
            <a:off x="196728" y="1257953"/>
            <a:ext cx="10002190"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二、连续信道容量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调制信道</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b="1" dirty="0">
                <a:latin typeface="Microsoft YaHei" charset="-122"/>
                <a:ea typeface="Microsoft YaHei" charset="-122"/>
                <a:cs typeface="Microsoft YaHei" charset="-122"/>
              </a:rPr>
              <a:t>香农有噪声连续信道容量</a:t>
            </a:r>
          </a:p>
        </p:txBody>
      </p:sp>
      <p:sp>
        <p:nvSpPr>
          <p:cNvPr id="13" name="矩形 12"/>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
        <p:nvSpPr>
          <p:cNvPr id="14" name="矩形 13"/>
          <p:cNvSpPr/>
          <p:nvPr/>
        </p:nvSpPr>
        <p:spPr>
          <a:xfrm>
            <a:off x="985565" y="2458282"/>
            <a:ext cx="8552573" cy="1200329"/>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信噪比的单位为功率，但是题目中一般给到的是分贝</a:t>
            </a:r>
            <a:r>
              <a:rPr lang="en-US" altLang="zh-CN" sz="2400" dirty="0">
                <a:latin typeface="Microsoft YaHei" charset="-122"/>
                <a:ea typeface="Microsoft YaHei" charset="-122"/>
                <a:cs typeface="Microsoft YaHei" charset="-122"/>
              </a:rPr>
              <a:t>(dB)</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分贝和功率的换算公式：</a:t>
            </a:r>
          </a:p>
        </p:txBody>
      </p:sp>
      <mc:AlternateContent xmlns:mc="http://schemas.openxmlformats.org/markup-compatibility/2006" xmlns:a14="http://schemas.microsoft.com/office/drawing/2010/main">
        <mc:Choice Requires="a14">
          <p:sp>
            <p:nvSpPr>
              <p:cNvPr id="15" name="矩形 14"/>
              <p:cNvSpPr/>
              <p:nvPr/>
            </p:nvSpPr>
            <p:spPr>
              <a:xfrm>
                <a:off x="985565" y="4062733"/>
                <a:ext cx="4498347" cy="603242"/>
              </a:xfrm>
              <a:prstGeom prst="rect">
                <a:avLst/>
              </a:prstGeom>
            </p:spPr>
            <p:txBody>
              <a:bodyPr wrap="none">
                <a:spAutoFit/>
              </a:bodyPr>
              <a:lstStyle/>
              <a:p>
                <a:pPr algn="ctr">
                  <a:lnSpc>
                    <a:spcPts val="3700"/>
                  </a:lnSpc>
                </a:pPr>
                <a:r>
                  <a:rPr lang="zh-CN" altLang="en-US" sz="2800" dirty="0">
                    <a:latin typeface="Microsoft YaHei" charset="-122"/>
                    <a:ea typeface="Microsoft YaHei" charset="-122"/>
                    <a:cs typeface="Microsoft YaHei" charset="-122"/>
                  </a:rPr>
                  <a:t>（</a:t>
                </a:r>
                <a14:m>
                  <m:oMath xmlns:m="http://schemas.openxmlformats.org/officeDocument/2006/math">
                    <m:f>
                      <m:fPr>
                        <m:ctrlPr>
                          <a:rPr lang="en-US" altLang="zh-CN" sz="2800" i="1">
                            <a:latin typeface="Cambria Math" panose="02040503050406030204" pitchFamily="18" charset="0"/>
                            <a:ea typeface="Microsoft YaHei" charset="-122"/>
                            <a:cs typeface="Microsoft YaHei" charset="-122"/>
                          </a:rPr>
                        </m:ctrlPr>
                      </m:fPr>
                      <m:num>
                        <m:r>
                          <a:rPr lang="en-US" altLang="zh-CN" sz="2800" i="1">
                            <a:latin typeface="Cambria Math" charset="0"/>
                            <a:ea typeface="Microsoft YaHei" charset="-122"/>
                            <a:cs typeface="Microsoft YaHei" charset="-122"/>
                          </a:rPr>
                          <m:t>𝑆</m:t>
                        </m:r>
                      </m:num>
                      <m:den>
                        <m:r>
                          <a:rPr lang="en-US" altLang="zh-CN" sz="2800" i="1">
                            <a:latin typeface="Cambria Math" charset="0"/>
                            <a:ea typeface="Microsoft YaHei" charset="-122"/>
                            <a:cs typeface="Microsoft YaHei" charset="-122"/>
                          </a:rPr>
                          <m:t>𝑁</m:t>
                        </m:r>
                      </m:den>
                    </m:f>
                  </m:oMath>
                </a14:m>
                <a:r>
                  <a:rPr lang="zh-CN" altLang="en-US" sz="2800" dirty="0">
                    <a:latin typeface="Microsoft YaHei" charset="-122"/>
                    <a:ea typeface="Microsoft YaHei" charset="-122"/>
                    <a:cs typeface="Microsoft YaHei" charset="-122"/>
                  </a:rPr>
                  <a:t>）</a:t>
                </a:r>
                <a:r>
                  <a:rPr lang="en-US" altLang="zh-CN" sz="2800" baseline="-25000" dirty="0">
                    <a:latin typeface="Microsoft YaHei" charset="-122"/>
                    <a:ea typeface="Microsoft YaHei" charset="-122"/>
                    <a:cs typeface="Microsoft YaHei" charset="-122"/>
                  </a:rPr>
                  <a:t>dB </a:t>
                </a:r>
                <a:r>
                  <a:rPr lang="en-US" altLang="zh-CN" sz="2800" dirty="0">
                    <a:latin typeface="Microsoft YaHei" charset="-122"/>
                    <a:ea typeface="Microsoft YaHei" charset="-122"/>
                    <a:cs typeface="Microsoft YaHei" charset="-122"/>
                  </a:rPr>
                  <a:t>= 10log</a:t>
                </a:r>
                <a:r>
                  <a:rPr lang="en-US" altLang="zh-CN" sz="2800" baseline="-25000" dirty="0">
                    <a:latin typeface="Microsoft YaHei" charset="-122"/>
                    <a:ea typeface="Microsoft YaHei" charset="-122"/>
                    <a:cs typeface="Microsoft YaHei" charset="-122"/>
                  </a:rPr>
                  <a:t>10</a:t>
                </a:r>
                <a:r>
                  <a:rPr lang="zh-CN" altLang="en-US" sz="2800" dirty="0">
                    <a:latin typeface="Microsoft YaHei" charset="-122"/>
                    <a:ea typeface="Microsoft YaHei" charset="-122"/>
                    <a:cs typeface="Microsoft YaHei" charset="-122"/>
                  </a:rPr>
                  <a:t>（</a:t>
                </a:r>
                <a14:m>
                  <m:oMath xmlns:m="http://schemas.openxmlformats.org/officeDocument/2006/math">
                    <m:f>
                      <m:fPr>
                        <m:ctrlPr>
                          <a:rPr lang="en-US" altLang="zh-CN" sz="2800" i="1">
                            <a:latin typeface="Cambria Math" panose="02040503050406030204" pitchFamily="18" charset="0"/>
                            <a:ea typeface="Microsoft YaHei" charset="-122"/>
                            <a:cs typeface="Microsoft YaHei" charset="-122"/>
                          </a:rPr>
                        </m:ctrlPr>
                      </m:fPr>
                      <m:num>
                        <m:r>
                          <a:rPr lang="en-US" altLang="zh-CN" sz="2800" i="1">
                            <a:latin typeface="Cambria Math" charset="0"/>
                            <a:ea typeface="Microsoft YaHei" charset="-122"/>
                            <a:cs typeface="Microsoft YaHei" charset="-122"/>
                          </a:rPr>
                          <m:t>𝑆</m:t>
                        </m:r>
                      </m:num>
                      <m:den>
                        <m:r>
                          <a:rPr lang="en-US" altLang="zh-CN" sz="2800" i="1">
                            <a:latin typeface="Cambria Math" charset="0"/>
                            <a:ea typeface="Microsoft YaHei" charset="-122"/>
                            <a:cs typeface="Microsoft YaHei" charset="-122"/>
                          </a:rPr>
                          <m:t>𝑁</m:t>
                        </m:r>
                      </m:den>
                    </m:f>
                  </m:oMath>
                </a14:m>
                <a:r>
                  <a:rPr lang="zh-CN" altLang="en-US" sz="2800" dirty="0">
                    <a:latin typeface="Microsoft YaHei" charset="-122"/>
                    <a:ea typeface="Microsoft YaHei" charset="-122"/>
                    <a:cs typeface="Microsoft YaHei" charset="-122"/>
                  </a:rPr>
                  <a:t>）</a:t>
                </a:r>
                <a:r>
                  <a:rPr lang="zh-CN" altLang="en-US" sz="2800" baseline="-25000" dirty="0">
                    <a:latin typeface="Microsoft YaHei" charset="-122"/>
                    <a:ea typeface="Microsoft YaHei" charset="-122"/>
                    <a:cs typeface="Microsoft YaHei" charset="-122"/>
                  </a:rPr>
                  <a:t>功率</a:t>
                </a:r>
                <a:endParaRPr lang="en-US" altLang="zh-CN" sz="2800" baseline="-25000" dirty="0">
                  <a:latin typeface="Microsoft YaHei" charset="-122"/>
                  <a:ea typeface="Microsoft YaHei" charset="-122"/>
                  <a:cs typeface="Microsoft YaHei"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985565" y="4062733"/>
                <a:ext cx="4498347" cy="603242"/>
              </a:xfrm>
              <a:prstGeom prst="rect">
                <a:avLst/>
              </a:prstGeom>
              <a:blipFill rotWithShape="0">
                <a:blip r:embed="rId4"/>
                <a:stretch>
                  <a:fillRect l="-2439" t="-13131" r="-678" b="-11111"/>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6422386" y="3163271"/>
            <a:ext cx="5054600" cy="2019300"/>
          </a:xfrm>
          <a:prstGeom prst="rect">
            <a:avLst/>
          </a:prstGeom>
        </p:spPr>
      </p:pic>
    </p:spTree>
    <p:extLst>
      <p:ext uri="{BB962C8B-B14F-4D97-AF65-F5344CB8AC3E}">
        <p14:creationId xmlns:p14="http://schemas.microsoft.com/office/powerpoint/2010/main" val="687372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78362" y="2592045"/>
            <a:ext cx="1983261"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指数运算：</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=8</a:t>
            </a:r>
          </a:p>
          <a:p>
            <a:pPr>
              <a:lnSpc>
                <a:spcPct val="150000"/>
              </a:lnSpc>
            </a:pP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4</a:t>
            </a:r>
            <a:r>
              <a:rPr lang="en-US" altLang="zh-CN" sz="2400" dirty="0">
                <a:latin typeface="Microsoft YaHei" charset="-122"/>
                <a:ea typeface="Microsoft YaHei" charset="-122"/>
                <a:cs typeface="Microsoft YaHei" charset="-122"/>
              </a:rPr>
              <a:t>=16</a:t>
            </a:r>
          </a:p>
          <a:p>
            <a:pPr>
              <a:lnSpc>
                <a:spcPct val="150000"/>
              </a:lnSpc>
            </a:pP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=100</a:t>
            </a:r>
          </a:p>
          <a:p>
            <a:pPr>
              <a:lnSpc>
                <a:spcPct val="150000"/>
              </a:lnSpc>
            </a:pP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=1000</a:t>
            </a:r>
            <a:endParaRPr lang="zh-CN" altLang="en-US" sz="2400" dirty="0">
              <a:latin typeface="Microsoft YaHei" charset="-122"/>
              <a:ea typeface="Microsoft YaHei" charset="-122"/>
              <a:cs typeface="Microsoft YaHei" charset="-122"/>
            </a:endParaRPr>
          </a:p>
        </p:txBody>
      </p:sp>
      <p:sp>
        <p:nvSpPr>
          <p:cNvPr id="20" name="TextBox 11"/>
          <p:cNvSpPr txBox="1"/>
          <p:nvPr/>
        </p:nvSpPr>
        <p:spPr>
          <a:xfrm>
            <a:off x="4473962" y="2592045"/>
            <a:ext cx="7366914" cy="279704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对数运算：</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8=3</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的多少次方等于</a:t>
            </a:r>
            <a:r>
              <a:rPr lang="en-US" altLang="zh-CN" sz="2400" dirty="0">
                <a:latin typeface="Microsoft YaHei" charset="-122"/>
                <a:ea typeface="Microsoft YaHei" charset="-122"/>
                <a:cs typeface="Microsoft YaHei" charset="-122"/>
              </a:rPr>
              <a:t>8)</a:t>
            </a:r>
          </a:p>
          <a:p>
            <a:pPr>
              <a:lnSpc>
                <a:spcPct val="150000"/>
              </a:lnSpc>
            </a:pP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16=4</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的多少次方等于</a:t>
            </a:r>
            <a:r>
              <a:rPr lang="en-US" altLang="zh-CN" sz="2400" dirty="0">
                <a:latin typeface="Microsoft YaHei" charset="-122"/>
                <a:ea typeface="Microsoft YaHei" charset="-122"/>
                <a:cs typeface="Microsoft YaHei" charset="-122"/>
              </a:rPr>
              <a:t>16</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en-US" altLang="zh-CN" sz="2400" dirty="0">
                <a:latin typeface="Microsoft YaHei" charset="-122"/>
                <a:ea typeface="Microsoft YaHei" charset="-122"/>
                <a:cs typeface="Microsoft YaHei" charset="-122"/>
              </a:rPr>
              <a:t>100=2</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的多少次方等于</a:t>
            </a:r>
            <a:r>
              <a:rPr lang="en-US" altLang="zh-CN" sz="2400" dirty="0">
                <a:latin typeface="Microsoft YaHei" charset="-122"/>
                <a:ea typeface="Microsoft YaHei" charset="-122"/>
                <a:cs typeface="Microsoft YaHei" charset="-122"/>
              </a:rPr>
              <a:t>100</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en-US" altLang="zh-CN" sz="2400" dirty="0">
                <a:latin typeface="Microsoft YaHei" charset="-122"/>
                <a:ea typeface="Microsoft YaHei" charset="-122"/>
                <a:cs typeface="Microsoft YaHei" charset="-122"/>
              </a:rPr>
              <a:t>1000=3</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的多少次方等于</a:t>
            </a:r>
            <a:r>
              <a:rPr lang="en-US" altLang="zh-CN" sz="2400" dirty="0">
                <a:latin typeface="Microsoft YaHei" charset="-122"/>
                <a:ea typeface="Microsoft YaHei" charset="-122"/>
                <a:cs typeface="Microsoft YaHei" charset="-122"/>
              </a:rPr>
              <a:t>1000</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6" name="文本框 2"/>
          <p:cNvSpPr txBox="1"/>
          <p:nvPr>
            <p:custDataLst>
              <p:tags r:id="rId1"/>
            </p:custDataLst>
          </p:nvPr>
        </p:nvSpPr>
        <p:spPr>
          <a:xfrm>
            <a:off x="158627" y="343290"/>
            <a:ext cx="342014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6.3.3</a:t>
            </a:r>
            <a:r>
              <a:rPr lang="zh-CN" altLang="en-US" sz="2400" b="0" dirty="0">
                <a:solidFill>
                  <a:schemeClr val="tx1"/>
                </a:solidFill>
                <a:latin typeface="Microsoft YaHei" charset="-122"/>
                <a:ea typeface="Microsoft YaHei" charset="-122"/>
                <a:cs typeface="Microsoft YaHei" charset="-122"/>
                <a:sym typeface="+mn-ea"/>
              </a:rPr>
              <a:t> 信道容量</a:t>
            </a:r>
          </a:p>
        </p:txBody>
      </p:sp>
      <p:sp>
        <p:nvSpPr>
          <p:cNvPr id="7" name="文本框 6"/>
          <p:cNvSpPr txBox="1"/>
          <p:nvPr/>
        </p:nvSpPr>
        <p:spPr>
          <a:xfrm>
            <a:off x="8915228" y="456856"/>
            <a:ext cx="1484489" cy="30840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信道与信道容量</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399717" y="134688"/>
            <a:ext cx="185983" cy="95273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585700" y="80144"/>
            <a:ext cx="1672558"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信道分类与模型</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信道传输特性</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信道容量</a:t>
            </a:r>
          </a:p>
        </p:txBody>
      </p:sp>
      <p:sp>
        <p:nvSpPr>
          <p:cNvPr id="10" name="TextBox 4"/>
          <p:cNvSpPr txBox="1"/>
          <p:nvPr/>
        </p:nvSpPr>
        <p:spPr>
          <a:xfrm>
            <a:off x="196728" y="1257953"/>
            <a:ext cx="10002190"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二、连续信道容量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调制信道</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b="1" dirty="0">
                <a:latin typeface="Microsoft YaHei" charset="-122"/>
                <a:ea typeface="Microsoft YaHei" charset="-122"/>
                <a:cs typeface="Microsoft YaHei" charset="-122"/>
              </a:rPr>
              <a:t>奈奎斯特理想的，无噪声的信道容量</a:t>
            </a:r>
          </a:p>
        </p:txBody>
      </p:sp>
      <p:sp>
        <p:nvSpPr>
          <p:cNvPr id="11" name="矩形 10"/>
          <p:cNvSpPr/>
          <p:nvPr/>
        </p:nvSpPr>
        <p:spPr>
          <a:xfrm>
            <a:off x="196728" y="36541"/>
            <a:ext cx="1577676"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6.3.3.1</a:t>
            </a:r>
            <a:r>
              <a:rPr lang="zh-CN" altLang="en-US" sz="1200" dirty="0">
                <a:solidFill>
                  <a:schemeClr val="bg1">
                    <a:lumMod val="75000"/>
                  </a:schemeClr>
                </a:solidFill>
                <a:latin typeface="Helvetica Neue For Number" charset="0"/>
              </a:rPr>
              <a:t>连续信道容量</a:t>
            </a:r>
            <a:endParaRPr lang="zh-CN" altLang="en-US" sz="1200" dirty="0">
              <a:solidFill>
                <a:schemeClr val="bg1">
                  <a:lumMod val="75000"/>
                </a:schemeClr>
              </a:solidFill>
            </a:endParaRPr>
          </a:p>
        </p:txBody>
      </p:sp>
    </p:spTree>
    <p:extLst>
      <p:ext uri="{BB962C8B-B14F-4D97-AF65-F5344CB8AC3E}">
        <p14:creationId xmlns:p14="http://schemas.microsoft.com/office/powerpoint/2010/main" val="1639221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p:spTree>
    <p:extLst>
      <p:ext uri="{BB962C8B-B14F-4D97-AF65-F5344CB8AC3E}">
        <p14:creationId xmlns:p14="http://schemas.microsoft.com/office/powerpoint/2010/main" val="1801142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3"/>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690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813749"/>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813749"/>
              </a:xfrm>
              <a:prstGeom prst="rect">
                <a:avLst/>
              </a:prstGeom>
              <a:blipFill>
                <a:blip r:embed="rId3"/>
                <a:stretch>
                  <a:fillRect l="-919" b="-62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1971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1600695"/>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a:t>
                </a:r>
                <a:endParaRPr lang="en-US" altLang="zh-CN" sz="2400" baseline="-25000" dirty="0">
                  <a:latin typeface="Microsoft YaHei" charset="-122"/>
                  <a:ea typeface="Microsoft YaHei" charset="-122"/>
                  <a:cs typeface="Microsoft YaHei" charset="-122"/>
                </a:endParaRP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1600695"/>
              </a:xfrm>
              <a:prstGeom prst="rect">
                <a:avLst/>
              </a:prstGeom>
              <a:blipFill>
                <a:blip r:embed="rId3"/>
                <a:stretch>
                  <a:fillRect l="-919" b="-31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4871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2387641"/>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a:t>
                </a:r>
                <a:endParaRPr lang="en-US" altLang="zh-CN" sz="2400" baseline="-250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=1000</a:t>
                </a: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2387641"/>
              </a:xfrm>
              <a:prstGeom prst="rect">
                <a:avLst/>
              </a:prstGeom>
              <a:blipFill>
                <a:blip r:embed="rId3"/>
                <a:stretch>
                  <a:fillRect l="-919" b="-15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2727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3174587"/>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a:t>
                </a:r>
                <a:endParaRPr lang="en-US" altLang="zh-CN" sz="2400" baseline="-250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=1000</a:t>
                </a:r>
              </a:p>
              <a:p>
                <a:pPr>
                  <a:lnSpc>
                    <a:spcPct val="150000"/>
                  </a:lnSpc>
                </a:pPr>
                <a:r>
                  <a:rPr lang="zh-CN" altLang="en-US" sz="2400" dirty="0">
                    <a:latin typeface="Microsoft YaHei" charset="-122"/>
                    <a:ea typeface="Microsoft YaHei" charset="-122"/>
                    <a:cs typeface="Microsoft YaHei" charset="-122"/>
                  </a:rPr>
                  <a:t>因此，</a:t>
                </a:r>
                <a:r>
                  <a:rPr lang="en-US" altLang="zh-CN" sz="2400" dirty="0">
                    <a:latin typeface="Microsoft YaHei" charset="-122"/>
                    <a:ea typeface="Microsoft YaHei" charset="-122"/>
                    <a:cs typeface="Microsoft YaHei" charset="-122"/>
                  </a:rPr>
                  <a:t>C =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3174587"/>
              </a:xfrm>
              <a:prstGeom prst="rect">
                <a:avLst/>
              </a:prstGeom>
              <a:blipFill>
                <a:blip r:embed="rId3"/>
                <a:stretch>
                  <a:fillRect l="-919" b="-8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2521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19" y="1968828"/>
            <a:ext cx="11861469" cy="581057"/>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双绞线</a:t>
            </a:r>
            <a:r>
              <a:rPr lang="zh-CN" altLang="en-US" sz="2400" dirty="0">
                <a:latin typeface="Microsoft YaHei" charset="-122"/>
                <a:ea typeface="Microsoft YaHei" charset="-122"/>
                <a:cs typeface="Microsoft YaHei" charset="-122"/>
              </a:rPr>
              <a:t>：两根相互绝缘的铜线并排绞合在一起。</a:t>
            </a:r>
            <a:endParaRPr lang="en-US" altLang="zh-CN"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4"/>
          <a:stretch>
            <a:fillRect/>
          </a:stretch>
        </p:blipFill>
        <p:spPr>
          <a:xfrm>
            <a:off x="1803215" y="2741392"/>
            <a:ext cx="6731000" cy="1511300"/>
          </a:xfrm>
          <a:prstGeom prst="rect">
            <a:avLst/>
          </a:prstGeom>
        </p:spPr>
      </p:pic>
      <p:pic>
        <p:nvPicPr>
          <p:cNvPr id="2" name="图片 1"/>
          <p:cNvPicPr>
            <a:picLocks noChangeAspect="1"/>
          </p:cNvPicPr>
          <p:nvPr/>
        </p:nvPicPr>
        <p:blipFill>
          <a:blip r:embed="rId5"/>
          <a:stretch>
            <a:fillRect/>
          </a:stretch>
        </p:blipFill>
        <p:spPr>
          <a:xfrm>
            <a:off x="8869697" y="2114599"/>
            <a:ext cx="2138093" cy="2138093"/>
          </a:xfrm>
          <a:prstGeom prst="rect">
            <a:avLst/>
          </a:prstGeom>
        </p:spPr>
      </p:pic>
      <p:sp>
        <p:nvSpPr>
          <p:cNvPr id="6" name="矩形 5"/>
          <p:cNvSpPr/>
          <p:nvPr/>
        </p:nvSpPr>
        <p:spPr>
          <a:xfrm>
            <a:off x="133452" y="114037"/>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6.2.1.2</a:t>
            </a:r>
            <a:r>
              <a:rPr lang="zh-CN" altLang="en-US" sz="1200" dirty="0">
                <a:solidFill>
                  <a:schemeClr val="bg1">
                    <a:lumMod val="75000"/>
                  </a:schemeClr>
                </a:solidFill>
                <a:latin typeface="Helvetica Neue For Number" charset="0"/>
              </a:rPr>
              <a:t>双绞线</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3" name="文本框 12"/>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4" name="左大括号 13"/>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5" name="文本框 14"/>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双绞线</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3728841"/>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a:t>
                </a:r>
                <a:endParaRPr lang="en-US" altLang="zh-CN" sz="2400" baseline="-250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=1000</a:t>
                </a:r>
              </a:p>
              <a:p>
                <a:pPr>
                  <a:lnSpc>
                    <a:spcPct val="150000"/>
                  </a:lnSpc>
                </a:pPr>
                <a:r>
                  <a:rPr lang="zh-CN" altLang="en-US" sz="2400" dirty="0">
                    <a:latin typeface="Microsoft YaHei" charset="-122"/>
                    <a:ea typeface="Microsoft YaHei" charset="-122"/>
                    <a:cs typeface="Microsoft YaHei" charset="-122"/>
                  </a:rPr>
                  <a:t>因此，</a:t>
                </a:r>
                <a:r>
                  <a:rPr lang="en-US" altLang="zh-CN" sz="2400" dirty="0">
                    <a:latin typeface="Microsoft YaHei" charset="-122"/>
                    <a:ea typeface="Microsoft YaHei" charset="-122"/>
                    <a:cs typeface="Microsoft YaHei" charset="-122"/>
                  </a:rPr>
                  <a:t>C =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=8000</a:t>
                </a:r>
                <a:r>
                  <a:rPr lang="en-US" altLang="zh-CN" sz="2400" baseline="300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(1+1000)</a:t>
                </a: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3728841"/>
              </a:xfrm>
              <a:prstGeom prst="rect">
                <a:avLst/>
              </a:prstGeom>
              <a:blipFill>
                <a:blip r:embed="rId3"/>
                <a:stretch>
                  <a:fillRect l="-919" b="-3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2059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566962"/>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例：已知某信道带宽为</a:t>
            </a:r>
            <a:r>
              <a:rPr lang="en-US" altLang="zh-CN" sz="2400" dirty="0">
                <a:latin typeface="Microsoft YaHei" charset="-122"/>
                <a:ea typeface="Microsoft YaHei" charset="-122"/>
                <a:cs typeface="Microsoft YaHei" charset="-122"/>
              </a:rPr>
              <a:t>8kHz</a:t>
            </a:r>
            <a:r>
              <a:rPr lang="zh-CN" altLang="en-US" sz="2400" dirty="0">
                <a:latin typeface="Microsoft YaHei" charset="-122"/>
                <a:ea typeface="Microsoft YaHei" charset="-122"/>
                <a:cs typeface="Microsoft YaHei" charset="-122"/>
              </a:rPr>
              <a:t>，信噪比为</a:t>
            </a:r>
            <a:r>
              <a:rPr lang="en-US" altLang="zh-CN" sz="2400" dirty="0">
                <a:latin typeface="Microsoft YaHei" charset="-122"/>
                <a:ea typeface="Microsoft YaHei" charset="-122"/>
                <a:cs typeface="Microsoft YaHei" charset="-122"/>
              </a:rPr>
              <a:t>30dB</a:t>
            </a:r>
            <a:r>
              <a:rPr lang="zh-CN" altLang="en-US" sz="2400" dirty="0">
                <a:latin typeface="Microsoft YaHei" charset="-122"/>
                <a:ea typeface="Microsoft YaHei" charset="-122"/>
                <a:cs typeface="Microsoft YaHei" charset="-122"/>
              </a:rPr>
              <a:t>，试求该信道的信道容量</a:t>
            </a:r>
            <a:r>
              <a:rPr lang="en-US" altLang="zh-CN" sz="2400" dirty="0">
                <a:latin typeface="Microsoft YaHei" charset="-122"/>
                <a:ea typeface="Microsoft YaHei" charset="-122"/>
                <a:cs typeface="Microsoft YaHei" charset="-122"/>
              </a:rPr>
              <a:t>C</a:t>
            </a:r>
          </a:p>
        </p:txBody>
      </p:sp>
      <mc:AlternateContent xmlns:mc="http://schemas.openxmlformats.org/markup-compatibility/2006">
        <mc:Choice xmlns:a14="http://schemas.microsoft.com/office/drawing/2010/main" Requires="a14">
          <p:sp>
            <p:nvSpPr>
              <p:cNvPr id="2" name="矩形 1"/>
              <p:cNvSpPr/>
              <p:nvPr/>
            </p:nvSpPr>
            <p:spPr>
              <a:xfrm>
                <a:off x="1723299" y="1946004"/>
                <a:ext cx="9674602" cy="4282839"/>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30=10log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a:t>
                </a:r>
                <a:endParaRPr lang="en-US" altLang="zh-CN" sz="2400" baseline="-250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a:latin typeface="Microsoft YaHei" charset="-122"/>
                    <a:ea typeface="Microsoft YaHei" charset="-122"/>
                    <a:cs typeface="Microsoft YaHei" charset="-122"/>
                  </a:rPr>
                  <a:t>=10</a:t>
                </a:r>
                <a:r>
                  <a:rPr lang="en-US" altLang="zh-CN" sz="2400" baseline="30000" dirty="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=1000</a:t>
                </a:r>
              </a:p>
              <a:p>
                <a:pPr>
                  <a:lnSpc>
                    <a:spcPct val="150000"/>
                  </a:lnSpc>
                </a:pPr>
                <a:r>
                  <a:rPr lang="zh-CN" altLang="en-US" sz="2400" dirty="0">
                    <a:latin typeface="Microsoft YaHei" charset="-122"/>
                    <a:ea typeface="Microsoft YaHei" charset="-122"/>
                    <a:cs typeface="Microsoft YaHei" charset="-122"/>
                  </a:rPr>
                  <a:t>因此，</a:t>
                </a:r>
                <a:r>
                  <a:rPr lang="en-US" altLang="zh-CN" sz="2400" dirty="0">
                    <a:latin typeface="Microsoft YaHei" charset="-122"/>
                    <a:ea typeface="Microsoft YaHei" charset="-122"/>
                    <a:cs typeface="Microsoft YaHei" charset="-122"/>
                  </a:rPr>
                  <a:t>C =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=8000</a:t>
                </a:r>
                <a:r>
                  <a:rPr lang="en-US" altLang="zh-CN" sz="2400" baseline="300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(1+1000)</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≈80000bit/s</a:t>
                </a:r>
              </a:p>
            </p:txBody>
          </p:sp>
        </mc:Choice>
        <mc:Fallback>
          <p:sp>
            <p:nvSpPr>
              <p:cNvPr id="2" name="矩形 1"/>
              <p:cNvSpPr>
                <a:spLocks noRot="1" noChangeAspect="1" noMove="1" noResize="1" noEditPoints="1" noAdjustHandles="1" noChangeArrowheads="1" noChangeShapeType="1" noTextEdit="1"/>
              </p:cNvSpPr>
              <p:nvPr/>
            </p:nvSpPr>
            <p:spPr>
              <a:xfrm>
                <a:off x="1723299" y="1946004"/>
                <a:ext cx="9674602" cy="4282839"/>
              </a:xfrm>
              <a:prstGeom prst="rect">
                <a:avLst/>
              </a:prstGeom>
              <a:blipFill>
                <a:blip r:embed="rId3"/>
                <a:stretch>
                  <a:fillRect l="-919" b="-23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4905" y="1280967"/>
                <a:ext cx="4499630" cy="566822"/>
              </a:xfrm>
              <a:prstGeom prst="rect">
                <a:avLst/>
              </a:prstGeom>
            </p:spPr>
            <p:txBody>
              <a:bodyPr wrap="none">
                <a:spAutoFit/>
              </a:bodyPr>
              <a:lstStyle/>
              <a:p>
                <a:pPr algn="ctr">
                  <a:lnSpc>
                    <a:spcPts val="3700"/>
                  </a:lnSpc>
                </a:pPr>
                <a:r>
                  <a:rPr lang="zh-CN" altLang="en-US" sz="240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baseline="-25000" dirty="0">
                    <a:latin typeface="Microsoft YaHei" charset="-122"/>
                    <a:ea typeface="Microsoft YaHei" charset="-122"/>
                    <a:cs typeface="Microsoft YaHei" charset="-122"/>
                  </a:rPr>
                  <a:t>dB </a:t>
                </a:r>
                <a:r>
                  <a:rPr lang="en-US" altLang="zh-CN" sz="2400" dirty="0">
                    <a:latin typeface="Microsoft YaHei" charset="-122"/>
                    <a:ea typeface="Microsoft YaHei" charset="-122"/>
                    <a:cs typeface="Microsoft YaHei" charset="-122"/>
                  </a:rPr>
                  <a:t>= 10log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panose="02040503050406030204" pitchFamily="18"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094905" y="1280967"/>
                <a:ext cx="4499630" cy="566822"/>
              </a:xfrm>
              <a:prstGeom prst="rect">
                <a:avLst/>
              </a:prstGeom>
              <a:blipFill>
                <a:blip r:embed="rId4"/>
                <a:stretch>
                  <a:fillRect l="-1695" t="-2222" r="-28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0256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、奈奎斯特公式表征的是通信信道的（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数据传输频率</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信噪比</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数据传输能力</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、奈奎斯特公式表征的是通信信道的（    </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数据传输频率</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信噪比</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数据传输能力</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、一般情况下，经常用（     ）来描述或衡量信道的传输能力。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码元速率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传信率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信道容量</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带宽</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、一般情况下，经常用（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）来描述或衡量信道的传输能力。  </a:t>
            </a:r>
            <a:r>
              <a:rPr lang="zh-CN" altLang="en-US" sz="2400" b="0" dirty="0">
                <a:solidFill>
                  <a:srgbClr val="FF0000"/>
                </a:solidFill>
                <a:latin typeface="Microsoft YaHei" charset="-122"/>
                <a:ea typeface="Microsoft YaHei" charset="-122"/>
                <a:cs typeface="Microsoft YaHei" charset="-122"/>
              </a:rPr>
              <a:t>选择题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码元速率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传信率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信道容量</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带宽</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、利用带宽为</a:t>
            </a:r>
            <a:r>
              <a:rPr lang="en-US" altLang="zh-CN" sz="2400" b="0" dirty="0">
                <a:solidFill>
                  <a:schemeClr val="tx1"/>
                </a:solidFill>
                <a:latin typeface="Microsoft YaHei" charset="-122"/>
                <a:ea typeface="Microsoft YaHei" charset="-122"/>
                <a:cs typeface="Microsoft YaHei" charset="-122"/>
              </a:rPr>
              <a:t>4000Hz</a:t>
            </a:r>
            <a:r>
              <a:rPr lang="zh-CN" altLang="en-US" sz="2400" b="0" dirty="0">
                <a:solidFill>
                  <a:schemeClr val="tx1"/>
                </a:solidFill>
                <a:latin typeface="Microsoft YaHei" charset="-122"/>
                <a:ea typeface="Microsoft YaHei" charset="-122"/>
                <a:cs typeface="Microsoft YaHei" charset="-122"/>
              </a:rPr>
              <a:t>的无噪声信道传输二进制基带信号，其最大的数据传输速率可达到（）</a:t>
            </a:r>
          </a:p>
          <a:p>
            <a:pPr>
              <a:lnSpc>
                <a:spcPct val="150000"/>
              </a:lnSpc>
            </a:pPr>
            <a:r>
              <a:rPr lang="en-US" altLang="zh-CN" sz="2400" b="0" dirty="0">
                <a:solidFill>
                  <a:schemeClr val="tx1"/>
                </a:solidFill>
                <a:latin typeface="Microsoft YaHei" charset="-122"/>
                <a:ea typeface="Microsoft YaHei" charset="-122"/>
                <a:cs typeface="Microsoft YaHei" charset="-122"/>
              </a:rPr>
              <a:t>A:2000bps</a:t>
            </a:r>
          </a:p>
          <a:p>
            <a:pPr>
              <a:lnSpc>
                <a:spcPct val="150000"/>
              </a:lnSpc>
            </a:pPr>
            <a:r>
              <a:rPr lang="en-US" altLang="zh-CN" sz="2400" b="0" dirty="0">
                <a:solidFill>
                  <a:schemeClr val="tx1"/>
                </a:solidFill>
                <a:latin typeface="Microsoft YaHei" charset="-122"/>
                <a:ea typeface="Microsoft YaHei" charset="-122"/>
                <a:cs typeface="Microsoft YaHei" charset="-122"/>
              </a:rPr>
              <a:t>B:4000bps</a:t>
            </a:r>
          </a:p>
          <a:p>
            <a:pPr>
              <a:lnSpc>
                <a:spcPct val="150000"/>
              </a:lnSpc>
            </a:pPr>
            <a:r>
              <a:rPr lang="en-US" altLang="zh-CN" sz="2400" b="0" dirty="0">
                <a:solidFill>
                  <a:schemeClr val="tx1"/>
                </a:solidFill>
                <a:latin typeface="Microsoft YaHei" charset="-122"/>
                <a:ea typeface="Microsoft YaHei" charset="-122"/>
                <a:cs typeface="Microsoft YaHei" charset="-122"/>
              </a:rPr>
              <a:t>C:6000bps</a:t>
            </a:r>
          </a:p>
          <a:p>
            <a:pPr>
              <a:lnSpc>
                <a:spcPct val="150000"/>
              </a:lnSpc>
            </a:pPr>
            <a:r>
              <a:rPr lang="en-US" altLang="zh-CN" sz="2400" b="0" dirty="0">
                <a:solidFill>
                  <a:schemeClr val="tx1"/>
                </a:solidFill>
                <a:latin typeface="Microsoft YaHei" charset="-122"/>
                <a:ea typeface="Microsoft YaHei" charset="-122"/>
                <a:cs typeface="Microsoft YaHei" charset="-122"/>
              </a:rPr>
              <a:t>D:8000bps</a:t>
            </a: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253924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、利用带宽为</a:t>
            </a:r>
            <a:r>
              <a:rPr lang="en-US" altLang="zh-CN" sz="2400" b="0" dirty="0">
                <a:solidFill>
                  <a:schemeClr val="tx1"/>
                </a:solidFill>
                <a:latin typeface="Microsoft YaHei" charset="-122"/>
                <a:ea typeface="Microsoft YaHei" charset="-122"/>
                <a:cs typeface="Microsoft YaHei" charset="-122"/>
              </a:rPr>
              <a:t>4000Hz</a:t>
            </a:r>
            <a:r>
              <a:rPr lang="zh-CN" altLang="en-US" sz="2400" b="0" dirty="0">
                <a:solidFill>
                  <a:schemeClr val="tx1"/>
                </a:solidFill>
                <a:latin typeface="Microsoft YaHei" charset="-122"/>
                <a:ea typeface="Microsoft YaHei" charset="-122"/>
                <a:cs typeface="Microsoft YaHei" charset="-122"/>
              </a:rPr>
              <a:t>的无噪声信道传输二进制基带信号，其最大的数据传输速率可达到（</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a:t>
            </a:r>
          </a:p>
          <a:p>
            <a:pPr>
              <a:lnSpc>
                <a:spcPct val="150000"/>
              </a:lnSpc>
            </a:pPr>
            <a:r>
              <a:rPr lang="en-US" altLang="zh-CN" sz="2400" b="0" dirty="0">
                <a:solidFill>
                  <a:schemeClr val="tx1"/>
                </a:solidFill>
                <a:latin typeface="Microsoft YaHei" charset="-122"/>
                <a:ea typeface="Microsoft YaHei" charset="-122"/>
                <a:cs typeface="Microsoft YaHei" charset="-122"/>
              </a:rPr>
              <a:t>A:2000bps</a:t>
            </a:r>
          </a:p>
          <a:p>
            <a:pPr>
              <a:lnSpc>
                <a:spcPct val="150000"/>
              </a:lnSpc>
            </a:pPr>
            <a:r>
              <a:rPr lang="en-US" altLang="zh-CN" sz="2400" b="0" dirty="0">
                <a:solidFill>
                  <a:schemeClr val="tx1"/>
                </a:solidFill>
                <a:latin typeface="Microsoft YaHei" charset="-122"/>
                <a:ea typeface="Microsoft YaHei" charset="-122"/>
                <a:cs typeface="Microsoft YaHei" charset="-122"/>
              </a:rPr>
              <a:t>B:4000bps</a:t>
            </a:r>
          </a:p>
          <a:p>
            <a:pPr>
              <a:lnSpc>
                <a:spcPct val="150000"/>
              </a:lnSpc>
            </a:pPr>
            <a:r>
              <a:rPr lang="en-US" altLang="zh-CN" sz="2400" b="0" dirty="0">
                <a:solidFill>
                  <a:schemeClr val="tx1"/>
                </a:solidFill>
                <a:latin typeface="Microsoft YaHei" charset="-122"/>
                <a:ea typeface="Microsoft YaHei" charset="-122"/>
                <a:cs typeface="Microsoft YaHei" charset="-122"/>
              </a:rPr>
              <a:t>C:6000bps</a:t>
            </a:r>
          </a:p>
          <a:p>
            <a:pPr>
              <a:lnSpc>
                <a:spcPct val="150000"/>
              </a:lnSpc>
            </a:pPr>
            <a:r>
              <a:rPr lang="en-US" altLang="zh-CN" sz="2400" b="0" dirty="0">
                <a:solidFill>
                  <a:srgbClr val="FF0000"/>
                </a:solidFill>
                <a:latin typeface="Microsoft YaHei" charset="-122"/>
                <a:ea typeface="Microsoft YaHei" charset="-122"/>
                <a:cs typeface="Microsoft YaHei" charset="-122"/>
              </a:rPr>
              <a:t>D:8000bps</a:t>
            </a: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
        <p:nvSpPr>
          <p:cNvPr id="6" name="矩形 5"/>
          <p:cNvSpPr/>
          <p:nvPr/>
        </p:nvSpPr>
        <p:spPr>
          <a:xfrm>
            <a:off x="5145890" y="3294126"/>
            <a:ext cx="3502513" cy="1515800"/>
          </a:xfrm>
          <a:prstGeom prst="rect">
            <a:avLst/>
          </a:prstGeom>
        </p:spPr>
        <p:txBody>
          <a:bodyPr wrap="square">
            <a:spAutoFit/>
          </a:bodyPr>
          <a:lstStyle/>
          <a:p>
            <a:pPr>
              <a:lnSpc>
                <a:spcPts val="3700"/>
              </a:lnSpc>
            </a:pPr>
            <a:r>
              <a:rPr lang="en-US" altLang="zh-CN" sz="2800" dirty="0">
                <a:latin typeface="Microsoft YaHei" charset="-122"/>
                <a:ea typeface="Microsoft YaHei" charset="-122"/>
                <a:cs typeface="Microsoft YaHei" charset="-122"/>
              </a:rPr>
              <a:t>C = 2Blog</a:t>
            </a:r>
            <a:r>
              <a:rPr lang="en-US" altLang="zh-CN" sz="2800" baseline="-25000" dirty="0">
                <a:latin typeface="Microsoft YaHei" charset="-122"/>
                <a:ea typeface="Microsoft YaHei" charset="-122"/>
                <a:cs typeface="Microsoft YaHei" charset="-122"/>
              </a:rPr>
              <a:t>2</a:t>
            </a:r>
            <a:r>
              <a:rPr lang="en-US" altLang="zh-CN" sz="2800" dirty="0">
                <a:latin typeface="Microsoft YaHei" charset="-122"/>
                <a:ea typeface="Microsoft YaHei" charset="-122"/>
                <a:cs typeface="Microsoft YaHei" charset="-122"/>
              </a:rPr>
              <a:t>M</a:t>
            </a:r>
          </a:p>
          <a:p>
            <a:pPr>
              <a:lnSpc>
                <a:spcPts val="3700"/>
              </a:lnSpc>
            </a:pPr>
            <a:r>
              <a:rPr lang="en-US" altLang="zh-CN" sz="2800" dirty="0">
                <a:latin typeface="Microsoft YaHei" charset="-122"/>
                <a:ea typeface="Microsoft YaHei" charset="-122"/>
                <a:cs typeface="Microsoft YaHei" charset="-122"/>
              </a:rPr>
              <a:t>C=2×4000log</a:t>
            </a:r>
            <a:r>
              <a:rPr lang="en-US" altLang="zh-CN" sz="2800" baseline="-25000" dirty="0">
                <a:latin typeface="Microsoft YaHei" charset="-122"/>
                <a:ea typeface="Microsoft YaHei" charset="-122"/>
                <a:cs typeface="Microsoft YaHei" charset="-122"/>
              </a:rPr>
              <a:t>2</a:t>
            </a:r>
            <a:r>
              <a:rPr lang="en-US" altLang="zh-CN" sz="2800" dirty="0">
                <a:latin typeface="Microsoft YaHei" charset="-122"/>
                <a:ea typeface="Microsoft YaHei" charset="-122"/>
                <a:cs typeface="Microsoft YaHei" charset="-122"/>
              </a:rPr>
              <a:t>2</a:t>
            </a:r>
          </a:p>
          <a:p>
            <a:pPr>
              <a:lnSpc>
                <a:spcPts val="3700"/>
              </a:lnSpc>
            </a:pPr>
            <a:r>
              <a:rPr lang="en-US" altLang="zh-CN" sz="2800" dirty="0">
                <a:latin typeface="Microsoft YaHei" charset="-122"/>
                <a:ea typeface="Microsoft YaHei" charset="-122"/>
                <a:cs typeface="Microsoft YaHei" charset="-122"/>
              </a:rPr>
              <a:t>C=8000</a:t>
            </a:r>
          </a:p>
        </p:txBody>
      </p:sp>
    </p:spTree>
    <p:extLst>
      <p:ext uri="{BB962C8B-B14F-4D97-AF65-F5344CB8AC3E}">
        <p14:creationId xmlns:p14="http://schemas.microsoft.com/office/powerpoint/2010/main" val="70715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基带传输</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856008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20197" y="3462544"/>
            <a:ext cx="1579418"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基带传输</a:t>
            </a:r>
          </a:p>
        </p:txBody>
      </p:sp>
      <p:sp>
        <p:nvSpPr>
          <p:cNvPr id="6" name="左大括号 5"/>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基带传输基本概念</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数字基带传输编码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19" y="1968828"/>
            <a:ext cx="11861469" cy="581057"/>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双绞线</a:t>
            </a:r>
            <a:r>
              <a:rPr lang="zh-CN" altLang="en-US" sz="2400" dirty="0">
                <a:latin typeface="Microsoft YaHei" charset="-122"/>
                <a:ea typeface="Microsoft YaHei" charset="-122"/>
                <a:cs typeface="Microsoft YaHei" charset="-122"/>
              </a:rPr>
              <a:t>：两根相互绝缘的铜线并排绞合在一起。</a:t>
            </a:r>
            <a:endParaRPr lang="en-US" altLang="zh-CN" sz="2400" dirty="0">
              <a:latin typeface="Microsoft YaHei" charset="-122"/>
              <a:ea typeface="Microsoft YaHei" charset="-122"/>
              <a:cs typeface="Microsoft YaHei" charset="-122"/>
            </a:endParaRPr>
          </a:p>
        </p:txBody>
      </p:sp>
      <p:sp>
        <p:nvSpPr>
          <p:cNvPr id="6" name="矩形 5"/>
          <p:cNvSpPr/>
          <p:nvPr/>
        </p:nvSpPr>
        <p:spPr>
          <a:xfrm>
            <a:off x="133452" y="114037"/>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6.2.1.2</a:t>
            </a:r>
            <a:r>
              <a:rPr lang="zh-CN" altLang="en-US" sz="1200" dirty="0">
                <a:solidFill>
                  <a:schemeClr val="bg1">
                    <a:lumMod val="75000"/>
                  </a:schemeClr>
                </a:solidFill>
                <a:latin typeface="Helvetica Neue For Number" charset="0"/>
              </a:rPr>
              <a:t>双绞线</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3" name="矩形 12"/>
          <p:cNvSpPr/>
          <p:nvPr/>
        </p:nvSpPr>
        <p:spPr>
          <a:xfrm>
            <a:off x="167619" y="4264460"/>
            <a:ext cx="8972204" cy="1754326"/>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、分类：</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屏蔽双绞线（</a:t>
            </a:r>
            <a:r>
              <a:rPr lang="en-US" altLang="zh-CN" sz="2400" dirty="0">
                <a:latin typeface="Microsoft YaHei" charset="-122"/>
                <a:ea typeface="Microsoft YaHei" charset="-122"/>
                <a:cs typeface="Microsoft YaHei" charset="-122"/>
              </a:rPr>
              <a:t> STP </a:t>
            </a:r>
            <a:r>
              <a:rPr lang="zh-CN" altLang="en-US" sz="2400" dirty="0">
                <a:latin typeface="Microsoft YaHei" charset="-122"/>
                <a:ea typeface="Microsoft YaHei" charset="-122"/>
                <a:cs typeface="Microsoft YaHei" charset="-122"/>
              </a:rPr>
              <a:t>）：性能好。价格高，安装工艺复杂。</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C00000"/>
                </a:solidFill>
                <a:latin typeface="Microsoft YaHei" charset="-122"/>
                <a:ea typeface="Microsoft YaHei" charset="-122"/>
                <a:cs typeface="Microsoft YaHei" charset="-122"/>
              </a:rPr>
              <a:t> 非屏蔽双绞线（</a:t>
            </a:r>
            <a:r>
              <a:rPr lang="en-US" altLang="zh-CN" sz="2400" dirty="0">
                <a:solidFill>
                  <a:srgbClr val="C00000"/>
                </a:solidFill>
                <a:latin typeface="Microsoft YaHei" charset="-122"/>
                <a:ea typeface="Microsoft YaHei" charset="-122"/>
                <a:cs typeface="Microsoft YaHei" charset="-122"/>
              </a:rPr>
              <a:t>UTP</a:t>
            </a:r>
            <a:r>
              <a:rPr lang="zh-CN" altLang="en-US" sz="2400" dirty="0">
                <a:solidFill>
                  <a:srgbClr val="C00000"/>
                </a:solidFill>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：使用更普遍。</a:t>
            </a:r>
          </a:p>
        </p:txBody>
      </p:sp>
      <p:pic>
        <p:nvPicPr>
          <p:cNvPr id="14" name="图片 13"/>
          <p:cNvPicPr>
            <a:picLocks noChangeAspect="1"/>
          </p:cNvPicPr>
          <p:nvPr/>
        </p:nvPicPr>
        <p:blipFill>
          <a:blip r:embed="rId4"/>
          <a:stretch>
            <a:fillRect/>
          </a:stretch>
        </p:blipFill>
        <p:spPr>
          <a:xfrm>
            <a:off x="1803215" y="2741392"/>
            <a:ext cx="6731000" cy="1511300"/>
          </a:xfrm>
          <a:prstGeom prst="rect">
            <a:avLst/>
          </a:prstGeom>
        </p:spPr>
      </p:pic>
      <p:pic>
        <p:nvPicPr>
          <p:cNvPr id="15" name="图片 14"/>
          <p:cNvPicPr>
            <a:picLocks noChangeAspect="1"/>
          </p:cNvPicPr>
          <p:nvPr/>
        </p:nvPicPr>
        <p:blipFill>
          <a:blip r:embed="rId5"/>
          <a:stretch>
            <a:fillRect/>
          </a:stretch>
        </p:blipFill>
        <p:spPr>
          <a:xfrm>
            <a:off x="8869697" y="2114599"/>
            <a:ext cx="2138093" cy="2138093"/>
          </a:xfrm>
          <a:prstGeom prst="rect">
            <a:avLst/>
          </a:prstGeom>
        </p:spPr>
      </p:pic>
      <p:sp>
        <p:nvSpPr>
          <p:cNvPr id="3" name="矩形 2"/>
          <p:cNvSpPr/>
          <p:nvPr/>
        </p:nvSpPr>
        <p:spPr>
          <a:xfrm>
            <a:off x="2407021" y="3941793"/>
            <a:ext cx="1407758" cy="369332"/>
          </a:xfrm>
          <a:prstGeom prst="rect">
            <a:avLst/>
          </a:prstGeom>
          <a:solidFill>
            <a:schemeClr val="bg1"/>
          </a:solidFill>
          <a:ln>
            <a:solidFill>
              <a:srgbClr val="FF0000"/>
            </a:solidFill>
          </a:ln>
        </p:spPr>
        <p:txBody>
          <a:bodyPr wrap="none">
            <a:spAutoFit/>
          </a:bodyPr>
          <a:lstStyle/>
          <a:p>
            <a:r>
              <a:rPr lang="zh-CN" altLang="en-US">
                <a:latin typeface="Microsoft YaHei" charset="-122"/>
                <a:ea typeface="Microsoft YaHei" charset="-122"/>
                <a:cs typeface="Microsoft YaHei" charset="-122"/>
              </a:rPr>
              <a:t> 屏蔽双绞线</a:t>
            </a:r>
            <a:endParaRPr lang="zh-CN" altLang="en-US"/>
          </a:p>
        </p:txBody>
      </p:sp>
      <p:sp>
        <p:nvSpPr>
          <p:cNvPr id="16" name="矩形 15"/>
          <p:cNvSpPr/>
          <p:nvPr/>
        </p:nvSpPr>
        <p:spPr>
          <a:xfrm>
            <a:off x="6295849" y="3940002"/>
            <a:ext cx="1680268" cy="369332"/>
          </a:xfrm>
          <a:prstGeom prst="rect">
            <a:avLst/>
          </a:prstGeom>
          <a:solidFill>
            <a:schemeClr val="bg1"/>
          </a:solidFill>
          <a:ln>
            <a:solidFill>
              <a:srgbClr val="FF0000"/>
            </a:solidFill>
          </a:ln>
        </p:spPr>
        <p:txBody>
          <a:bodyPr wrap="none">
            <a:spAutoFit/>
          </a:bodyPr>
          <a:lstStyle/>
          <a:p>
            <a:r>
              <a:rPr lang="zh-CN" altLang="en-US" dirty="0">
                <a:latin typeface="Microsoft YaHei" charset="-122"/>
                <a:ea typeface="Microsoft YaHei" charset="-122"/>
                <a:cs typeface="Microsoft YaHei" charset="-122"/>
              </a:rPr>
              <a:t> 非屏蔽双绞线</a:t>
            </a:r>
            <a:endParaRPr lang="zh-CN" altLang="en-US" dirty="0"/>
          </a:p>
        </p:txBody>
      </p:sp>
      <p:sp>
        <p:nvSpPr>
          <p:cNvPr id="17" name="文本框 16"/>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8" name="左大括号 17"/>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9" name="文本框 18"/>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双绞线</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1256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022" y="1097542"/>
            <a:ext cx="1214821" cy="121482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532" y="1097542"/>
            <a:ext cx="1356711" cy="1356711"/>
          </a:xfrm>
          <a:prstGeom prst="rect">
            <a:avLst/>
          </a:prstGeom>
        </p:spPr>
      </p:pic>
      <p:sp>
        <p:nvSpPr>
          <p:cNvPr id="6" name="矩形 5"/>
          <p:cNvSpPr/>
          <p:nvPr/>
        </p:nvSpPr>
        <p:spPr>
          <a:xfrm>
            <a:off x="2787893" y="2724947"/>
            <a:ext cx="7138493" cy="581057"/>
          </a:xfrm>
          <a:prstGeom prst="rect">
            <a:avLst/>
          </a:prstGeom>
        </p:spPr>
        <p:txBody>
          <a:bodyPr wrap="non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sym typeface="+mn-ea"/>
              </a:rPr>
              <a:t>基带信号</a:t>
            </a:r>
            <a:r>
              <a:rPr lang="zh-CN" altLang="en-US" sz="2400" dirty="0">
                <a:latin typeface="Microsoft YaHei" charset="-122"/>
                <a:ea typeface="Microsoft YaHei" charset="-122"/>
                <a:cs typeface="Microsoft YaHei" charset="-122"/>
                <a:sym typeface="+mn-ea"/>
              </a:rPr>
              <a:t>：信源发出的没有经过调制的原始信号。  </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36749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022" y="1097542"/>
            <a:ext cx="1214821" cy="121482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532" y="1097542"/>
            <a:ext cx="1356711" cy="1356711"/>
          </a:xfrm>
          <a:prstGeom prst="rect">
            <a:avLst/>
          </a:prstGeom>
        </p:spPr>
      </p:pic>
      <p:sp>
        <p:nvSpPr>
          <p:cNvPr id="6" name="矩形 5"/>
          <p:cNvSpPr/>
          <p:nvPr/>
        </p:nvSpPr>
        <p:spPr>
          <a:xfrm>
            <a:off x="2787893" y="2724947"/>
            <a:ext cx="6955750" cy="1135054"/>
          </a:xfrm>
          <a:prstGeom prst="rect">
            <a:avLst/>
          </a:prstGeom>
        </p:spPr>
        <p:txBody>
          <a:bodyPr wrap="non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sym typeface="+mn-ea"/>
              </a:rPr>
              <a:t>基带信号</a:t>
            </a:r>
            <a:r>
              <a:rPr lang="zh-CN" altLang="en-US" sz="2400" dirty="0">
                <a:latin typeface="Microsoft YaHei" charset="-122"/>
                <a:ea typeface="Microsoft YaHei" charset="-122"/>
                <a:cs typeface="Microsoft YaHei" charset="-122"/>
                <a:sym typeface="+mn-ea"/>
              </a:rPr>
              <a:t>：信源发出的没有经过调制的原始信号。</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基带传输：直接在信道传送基带信号。</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504346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022" y="1097542"/>
            <a:ext cx="1214821" cy="121482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532" y="1097542"/>
            <a:ext cx="1356711" cy="1356711"/>
          </a:xfrm>
          <a:prstGeom prst="rect">
            <a:avLst/>
          </a:prstGeom>
        </p:spPr>
      </p:pic>
      <p:sp>
        <p:nvSpPr>
          <p:cNvPr id="6" name="矩形 5"/>
          <p:cNvSpPr/>
          <p:nvPr/>
        </p:nvSpPr>
        <p:spPr>
          <a:xfrm>
            <a:off x="2787893" y="2724947"/>
            <a:ext cx="6955750" cy="1689052"/>
          </a:xfrm>
          <a:prstGeom prst="rect">
            <a:avLst/>
          </a:prstGeom>
        </p:spPr>
        <p:txBody>
          <a:bodyPr wrap="non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sym typeface="+mn-ea"/>
              </a:rPr>
              <a:t>基带信号</a:t>
            </a:r>
            <a:r>
              <a:rPr lang="zh-CN" altLang="en-US" sz="2400" dirty="0">
                <a:latin typeface="Microsoft YaHei" charset="-122"/>
                <a:ea typeface="Microsoft YaHei" charset="-122"/>
                <a:cs typeface="Microsoft YaHei" charset="-122"/>
                <a:sym typeface="+mn-ea"/>
              </a:rPr>
              <a:t>：信源发出的没有经过调制的原始信号。</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基带传输：直接在信道传送基带信号。</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数字基带传输：在信道中传输数字基带信号。  </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433790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719138" y="1586481"/>
            <a:ext cx="10768652" cy="3709703"/>
            <a:chOff x="480935" y="2388587"/>
            <a:chExt cx="10768652" cy="3709703"/>
          </a:xfrm>
        </p:grpSpPr>
        <p:sp>
          <p:nvSpPr>
            <p:cNvPr id="8" name="矩形 7"/>
            <p:cNvSpPr/>
            <p:nvPr/>
          </p:nvSpPr>
          <p:spPr>
            <a:xfrm>
              <a:off x="4106055" y="3397425"/>
              <a:ext cx="91260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信道</a:t>
              </a:r>
            </a:p>
          </p:txBody>
        </p:sp>
        <p:sp>
          <p:nvSpPr>
            <p:cNvPr id="9" name="矩形 8"/>
            <p:cNvSpPr/>
            <p:nvPr/>
          </p:nvSpPr>
          <p:spPr>
            <a:xfrm>
              <a:off x="5486487" y="3408052"/>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接收过滤器</a:t>
              </a:r>
            </a:p>
          </p:txBody>
        </p:sp>
        <p:sp>
          <p:nvSpPr>
            <p:cNvPr id="10" name="矩形 9"/>
            <p:cNvSpPr/>
            <p:nvPr/>
          </p:nvSpPr>
          <p:spPr>
            <a:xfrm>
              <a:off x="2148073" y="3397425"/>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信号形成器</a:t>
              </a:r>
            </a:p>
          </p:txBody>
        </p:sp>
        <p:cxnSp>
          <p:nvCxnSpPr>
            <p:cNvPr id="11" name="直接箭头连接符 10"/>
            <p:cNvCxnSpPr/>
            <p:nvPr/>
          </p:nvCxnSpPr>
          <p:spPr>
            <a:xfrm>
              <a:off x="480935" y="3716401"/>
              <a:ext cx="16671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0935" y="3286075"/>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数字基带信号</a:t>
              </a:r>
            </a:p>
          </p:txBody>
        </p:sp>
        <p:cxnSp>
          <p:nvCxnSpPr>
            <p:cNvPr id="13" name="直接箭头连接符 12"/>
            <p:cNvCxnSpPr/>
            <p:nvPr/>
          </p:nvCxnSpPr>
          <p:spPr>
            <a:xfrm flipV="1">
              <a:off x="8275465" y="4046005"/>
              <a:ext cx="0" cy="8123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18655"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26512" y="3291700"/>
              <a:ext cx="2323075"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再生数字基带信号</a:t>
              </a:r>
            </a:p>
          </p:txBody>
        </p:sp>
        <p:cxnSp>
          <p:nvCxnSpPr>
            <p:cNvPr id="20" name="直接箭头连接符 19"/>
            <p:cNvCxnSpPr/>
            <p:nvPr/>
          </p:nvCxnSpPr>
          <p:spPr>
            <a:xfrm>
              <a:off x="4587356" y="2754472"/>
              <a:ext cx="0" cy="6535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926512" y="3727030"/>
              <a:ext cx="20675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01030" y="4539371"/>
              <a:ext cx="137371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同步提取</a:t>
              </a:r>
            </a:p>
          </p:txBody>
        </p:sp>
        <p:sp>
          <p:nvSpPr>
            <p:cNvPr id="23" name="TextBox 22"/>
            <p:cNvSpPr txBox="1"/>
            <p:nvPr/>
          </p:nvSpPr>
          <p:spPr>
            <a:xfrm>
              <a:off x="4587356" y="5698180"/>
              <a:ext cx="3323210" cy="400110"/>
            </a:xfrm>
            <a:prstGeom prst="rect">
              <a:avLst/>
            </a:prstGeom>
            <a:noFill/>
          </p:spPr>
          <p:txBody>
            <a:bodyPr wrap="square" rtlCol="0">
              <a:spAutoFit/>
            </a:bodyPr>
            <a:lstStyle/>
            <a:p>
              <a:r>
                <a:rPr lang="zh-CN" altLang="en-US" sz="2000" dirty="0">
                  <a:latin typeface="Microsoft YaHei" charset="-122"/>
                  <a:ea typeface="Microsoft YaHei" charset="-122"/>
                  <a:cs typeface="Microsoft YaHei" charset="-122"/>
                </a:rPr>
                <a:t>数字基带传输系统结构</a:t>
              </a:r>
            </a:p>
          </p:txBody>
        </p:sp>
        <p:sp>
          <p:nvSpPr>
            <p:cNvPr id="27" name="矩形 26"/>
            <p:cNvSpPr/>
            <p:nvPr/>
          </p:nvSpPr>
          <p:spPr>
            <a:xfrm>
              <a:off x="7446415" y="3408051"/>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抽样判决器</a:t>
              </a:r>
            </a:p>
          </p:txBody>
        </p:sp>
        <p:cxnSp>
          <p:nvCxnSpPr>
            <p:cNvPr id="28" name="直接箭头连接符 27"/>
            <p:cNvCxnSpPr/>
            <p:nvPr/>
          </p:nvCxnSpPr>
          <p:spPr>
            <a:xfrm>
              <a:off x="6966584"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11309" y="2388587"/>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噪声</a:t>
              </a:r>
            </a:p>
          </p:txBody>
        </p:sp>
        <p:cxnSp>
          <p:nvCxnSpPr>
            <p:cNvPr id="37" name="直接箭头连接符 36"/>
            <p:cNvCxnSpPr>
              <a:stCxn id="22" idx="3"/>
            </p:cNvCxnSpPr>
            <p:nvPr/>
          </p:nvCxnSpPr>
          <p:spPr>
            <a:xfrm flipV="1">
              <a:off x="7874740" y="4858346"/>
              <a:ext cx="400725" cy="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187885" y="3727030"/>
              <a:ext cx="0" cy="81233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38222" y="3714946"/>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4" name="文本框 2"/>
          <p:cNvSpPr txBox="1"/>
          <p:nvPr>
            <p:custDataLst>
              <p:tags r:id="rId1"/>
            </p:custDataLst>
          </p:nvPr>
        </p:nvSpPr>
        <p:spPr>
          <a:xfrm>
            <a:off x="237875" y="395013"/>
            <a:ext cx="36282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6.4.1</a:t>
            </a:r>
            <a:r>
              <a:rPr lang="zh-CN" altLang="en-US" sz="2400" b="0" dirty="0">
                <a:solidFill>
                  <a:schemeClr val="tx1"/>
                </a:solidFill>
                <a:latin typeface="Microsoft YaHei" charset="-122"/>
                <a:ea typeface="Microsoft YaHei" charset="-122"/>
                <a:cs typeface="Microsoft YaHei" charset="-122"/>
                <a:sym typeface="+mn-ea"/>
              </a:rPr>
              <a:t> 基带传输基本概念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998798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在数字基带传输系统中，</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的作用就是把原始的数字基带信号变换为适合信道传输特性的数字基带信号。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同步提取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抽样判决器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接收滤波器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信号形成器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2021428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在数字基带传输系统中，</a:t>
            </a:r>
            <a:r>
              <a:rPr lang="en-US" altLang="zh-CN" sz="2400" b="0" dirty="0">
                <a:solidFill>
                  <a:schemeClr val="tx1"/>
                </a:solidFill>
                <a:latin typeface="Microsoft YaHei" charset="-122"/>
                <a:ea typeface="Microsoft YaHei" charset="-122"/>
                <a:cs typeface="Microsoft YaHei" charset="-122"/>
              </a:rPr>
              <a:t>(</a:t>
            </a:r>
            <a:r>
              <a:rPr lang="en-US" altLang="zh-CN" sz="2400" b="0" dirty="0">
                <a:solidFill>
                  <a:srgbClr val="FF0000"/>
                </a:solidFill>
                <a:latin typeface="Microsoft YaHei" charset="-122"/>
                <a:ea typeface="Microsoft YaHei" charset="-122"/>
                <a:cs typeface="Microsoft YaHei" charset="-122"/>
              </a:rPr>
              <a:t>D</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的作用就是把原始的数字基带信号变换为适合信道传输特性的数字基带信号。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同步提取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抽样判决器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接收滤波器 </a:t>
            </a:r>
            <a:endParaRPr lang="en-US" altLang="zh-CN"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信号形成器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193410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数字基带传输系统的组成中不包括</a:t>
            </a:r>
            <a:r>
              <a:rPr lang="en-US" altLang="zh-CN" sz="2400" b="0" dirty="0">
                <a:solidFill>
                  <a:schemeClr val="tx1"/>
                </a:solidFill>
                <a:latin typeface="Microsoft YaHei" charset="-122"/>
                <a:ea typeface="Microsoft YaHei" charset="-122"/>
                <a:cs typeface="Microsoft YaHei" charset="-122"/>
              </a:rPr>
              <a:t>() </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信号形成器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接收滤波器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抽样判决器 </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异步提取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521898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数字基带传输系统的组成中不包括</a:t>
            </a:r>
            <a:r>
              <a:rPr lang="en-US" altLang="zh-CN" sz="2400" b="0" dirty="0">
                <a:solidFill>
                  <a:schemeClr val="tx1"/>
                </a:solidFill>
                <a:latin typeface="Microsoft YaHei" charset="-122"/>
                <a:ea typeface="Microsoft YaHei" charset="-122"/>
                <a:cs typeface="Microsoft YaHei" charset="-122"/>
              </a:rPr>
              <a:t>(</a:t>
            </a:r>
            <a:r>
              <a:rPr lang="en-US" altLang="zh-CN" sz="2400" b="0" dirty="0">
                <a:solidFill>
                  <a:srgbClr val="FF0000"/>
                </a:solidFill>
                <a:latin typeface="Microsoft YaHei" charset="-122"/>
                <a:ea typeface="Microsoft YaHei" charset="-122"/>
                <a:cs typeface="Microsoft YaHei" charset="-122"/>
              </a:rPr>
              <a:t>D</a:t>
            </a:r>
            <a:r>
              <a:rPr lang="en-US" altLang="zh-CN" sz="2400" b="0" dirty="0">
                <a:solidFill>
                  <a:schemeClr val="tx1"/>
                </a:solidFill>
                <a:latin typeface="Microsoft YaHei" charset="-122"/>
                <a:ea typeface="Microsoft YaHei" charset="-122"/>
                <a:cs typeface="Microsoft YaHei" charset="-122"/>
              </a:rPr>
              <a:t>) </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信号形成器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接收滤波器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抽样判决器 </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异步提取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4"/>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997927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9" name="圆角矩形 28"/>
          <p:cNvSpPr/>
          <p:nvPr/>
        </p:nvSpPr>
        <p:spPr>
          <a:xfrm>
            <a:off x="3232423" y="1897861"/>
            <a:ext cx="1659521" cy="6609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cs-CZ" altLang="zh-CN" dirty="0"/>
              <a:t>0100 0001</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6727979" y="1628156"/>
            <a:ext cx="1748259" cy="1200329"/>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正电平</a:t>
            </a:r>
            <a:endParaRPr kumimoji="1" lang="en-US" altLang="zh-CN" sz="2400" dirty="0">
              <a:latin typeface="Microsoft YaHei" charset="-122"/>
              <a:ea typeface="Microsoft YaHei" charset="-122"/>
              <a:cs typeface="Microsoft YaHei" charset="-122"/>
            </a:endParaRPr>
          </a:p>
          <a:p>
            <a:r>
              <a:rPr kumimoji="1" lang="zh-CN" altLang="en-US" sz="2400" dirty="0">
                <a:latin typeface="Microsoft YaHei" charset="-122"/>
                <a:ea typeface="Microsoft YaHei" charset="-122"/>
                <a:cs typeface="Microsoft YaHei" charset="-122"/>
              </a:rPr>
              <a:t>零电平</a:t>
            </a:r>
            <a:endParaRPr kumimoji="1" lang="en-US" altLang="zh-CN" sz="2400" dirty="0">
              <a:latin typeface="Microsoft YaHei" charset="-122"/>
              <a:ea typeface="Microsoft YaHei" charset="-122"/>
              <a:cs typeface="Microsoft YaHei" charset="-122"/>
            </a:endParaRPr>
          </a:p>
          <a:p>
            <a:r>
              <a:rPr kumimoji="1" lang="zh-CN" altLang="en-US" sz="2400" dirty="0">
                <a:latin typeface="Microsoft YaHei" charset="-122"/>
                <a:ea typeface="Microsoft YaHei" charset="-122"/>
                <a:cs typeface="Microsoft YaHei" charset="-122"/>
              </a:rPr>
              <a:t>负电平</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219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14" name="图片 13"/>
          <p:cNvPicPr>
            <a:picLocks noChangeAspect="1"/>
          </p:cNvPicPr>
          <p:nvPr/>
        </p:nvPicPr>
        <p:blipFill>
          <a:blip r:embed="rId4"/>
          <a:stretch>
            <a:fillRect/>
          </a:stretch>
        </p:blipFill>
        <p:spPr>
          <a:xfrm>
            <a:off x="1092912" y="3412587"/>
            <a:ext cx="8514148" cy="1462687"/>
          </a:xfrm>
          <a:prstGeom prst="rect">
            <a:avLst/>
          </a:prstGeom>
        </p:spPr>
      </p:pic>
      <p:sp>
        <p:nvSpPr>
          <p:cNvPr id="7" name="圆角矩形 6"/>
          <p:cNvSpPr/>
          <p:nvPr/>
        </p:nvSpPr>
        <p:spPr>
          <a:xfrm>
            <a:off x="3232423" y="1897861"/>
            <a:ext cx="1659521" cy="6609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cs-CZ" altLang="zh-CN" dirty="0"/>
              <a:t>0100 0001</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6727979" y="1628156"/>
            <a:ext cx="1748259" cy="1200329"/>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正电平：</a:t>
            </a:r>
            <a:r>
              <a:rPr kumimoji="1" lang="en-US" altLang="zh-CN" sz="2400" dirty="0">
                <a:latin typeface="Microsoft YaHei" charset="-122"/>
                <a:ea typeface="Microsoft YaHei" charset="-122"/>
                <a:cs typeface="Microsoft YaHei" charset="-122"/>
              </a:rPr>
              <a:t>1</a:t>
            </a:r>
          </a:p>
          <a:p>
            <a:r>
              <a:rPr kumimoji="1" lang="zh-CN" altLang="en-US" sz="2400" dirty="0">
                <a:latin typeface="Microsoft YaHei" charset="-122"/>
                <a:ea typeface="Microsoft YaHei" charset="-122"/>
                <a:cs typeface="Microsoft YaHei" charset="-122"/>
              </a:rPr>
              <a:t>零电平</a:t>
            </a:r>
            <a:endParaRPr kumimoji="1" lang="en-US" altLang="zh-CN" sz="2400" dirty="0">
              <a:latin typeface="Microsoft YaHei" charset="-122"/>
              <a:ea typeface="Microsoft YaHei" charset="-122"/>
              <a:cs typeface="Microsoft YaHei" charset="-122"/>
            </a:endParaRPr>
          </a:p>
          <a:p>
            <a:r>
              <a:rPr kumimoji="1" lang="zh-CN" altLang="en-US" sz="2400" dirty="0">
                <a:latin typeface="Microsoft YaHei" charset="-122"/>
                <a:ea typeface="Microsoft YaHei" charset="-122"/>
                <a:cs typeface="Microsoft YaHei" charset="-122"/>
              </a:rPr>
              <a:t>负电平：</a:t>
            </a:r>
            <a:r>
              <a:rPr kumimoji="1" lang="en-US" altLang="zh-CN" sz="2400" dirty="0">
                <a:latin typeface="Microsoft YaHei" charset="-122"/>
                <a:ea typeface="Microsoft YaHei" charset="-122"/>
                <a:cs typeface="Microsoft YaHei" charset="-122"/>
              </a:rPr>
              <a:t>0</a:t>
            </a:r>
          </a:p>
        </p:txBody>
      </p:sp>
    </p:spTree>
    <p:extLst>
      <p:ext uri="{BB962C8B-B14F-4D97-AF65-F5344CB8AC3E}">
        <p14:creationId xmlns:p14="http://schemas.microsoft.com/office/powerpoint/2010/main" val="1504346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4547357"/>
              </p:ext>
            </p:extLst>
          </p:nvPr>
        </p:nvGraphicFramePr>
        <p:xfrm>
          <a:off x="651322" y="2548595"/>
          <a:ext cx="10894062" cy="3452622"/>
        </p:xfrm>
        <a:graphic>
          <a:graphicData uri="http://schemas.openxmlformats.org/drawingml/2006/table">
            <a:tbl>
              <a:tblPr firstRow="1" bandRow="1">
                <a:tableStyleId>{5940675A-B579-460E-94D1-54222C63F5DA}</a:tableStyleId>
              </a:tblPr>
              <a:tblGrid>
                <a:gridCol w="2014227">
                  <a:extLst>
                    <a:ext uri="{9D8B030D-6E8A-4147-A177-3AD203B41FA5}">
                      <a16:colId xmlns:a16="http://schemas.microsoft.com/office/drawing/2014/main" val="20000"/>
                    </a:ext>
                  </a:extLst>
                </a:gridCol>
                <a:gridCol w="2127342">
                  <a:extLst>
                    <a:ext uri="{9D8B030D-6E8A-4147-A177-3AD203B41FA5}">
                      <a16:colId xmlns:a16="http://schemas.microsoft.com/office/drawing/2014/main" val="20001"/>
                    </a:ext>
                  </a:extLst>
                </a:gridCol>
                <a:gridCol w="6752493">
                  <a:extLst>
                    <a:ext uri="{9D8B030D-6E8A-4147-A177-3AD203B41FA5}">
                      <a16:colId xmlns:a16="http://schemas.microsoft.com/office/drawing/2014/main" val="20002"/>
                    </a:ext>
                  </a:extLst>
                </a:gridCol>
              </a:tblGrid>
              <a:tr h="574802">
                <a:tc>
                  <a:txBody>
                    <a:bodyPr/>
                    <a:lstStyle/>
                    <a:p>
                      <a:pPr algn="ctr">
                        <a:lnSpc>
                          <a:spcPct val="150000"/>
                        </a:lnSpc>
                      </a:pPr>
                      <a:r>
                        <a:rPr lang="en-US" altLang="zh-CN" sz="2400" dirty="0">
                          <a:latin typeface="Microsoft YaHei" charset="-122"/>
                          <a:ea typeface="Microsoft YaHei" charset="-122"/>
                          <a:cs typeface="Microsoft YaHei" charset="-122"/>
                        </a:rPr>
                        <a:t>UTP</a:t>
                      </a:r>
                      <a:r>
                        <a:rPr lang="zh-CN" altLang="en-US" sz="2400" dirty="0">
                          <a:latin typeface="Microsoft YaHei" charset="-122"/>
                          <a:ea typeface="Microsoft YaHei" charset="-122"/>
                          <a:cs typeface="Microsoft YaHei" charset="-122"/>
                        </a:rPr>
                        <a:t>类别</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带宽</a:t>
                      </a:r>
                      <a:r>
                        <a:rPr lang="en-US" altLang="zh-CN" sz="2400" dirty="0">
                          <a:latin typeface="Microsoft YaHei" charset="-122"/>
                          <a:ea typeface="Microsoft YaHei" charset="-122"/>
                          <a:cs typeface="Microsoft YaHei" charset="-122"/>
                        </a:rPr>
                        <a:t>MHz</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典型应用</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0"/>
                  </a:ext>
                </a:extLst>
              </a:tr>
              <a:tr h="574802">
                <a:tc>
                  <a:txBody>
                    <a:bodyPr/>
                    <a:lstStyle/>
                    <a:p>
                      <a:pPr algn="ctr">
                        <a:lnSpc>
                          <a:spcPct val="150000"/>
                        </a:lnSpc>
                      </a:pPr>
                      <a:r>
                        <a:rPr lang="en-US" altLang="zh-CN" sz="2400" dirty="0">
                          <a:latin typeface="Microsoft YaHei" charset="-122"/>
                          <a:ea typeface="Microsoft YaHei" charset="-122"/>
                          <a:cs typeface="Microsoft YaHei" charset="-122"/>
                        </a:rPr>
                        <a:t>3</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16</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l">
                        <a:lnSpc>
                          <a:spcPct val="150000"/>
                        </a:lnSpc>
                      </a:pPr>
                      <a:r>
                        <a:rPr lang="zh-CN" altLang="en-US" sz="2400" dirty="0">
                          <a:latin typeface="Microsoft YaHei" charset="-122"/>
                          <a:ea typeface="Microsoft YaHei" charset="-122"/>
                          <a:cs typeface="Microsoft YaHei" charset="-122"/>
                        </a:rPr>
                        <a:t>低速网络，电话网络</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1"/>
                  </a:ext>
                </a:extLst>
              </a:tr>
              <a:tr h="575310">
                <a:tc>
                  <a:txBody>
                    <a:bodyPr/>
                    <a:lstStyle/>
                    <a:p>
                      <a:pPr algn="ctr">
                        <a:lnSpc>
                          <a:spcPct val="150000"/>
                        </a:lnSpc>
                      </a:pPr>
                      <a:r>
                        <a:rPr lang="en-US" altLang="zh-CN" sz="2400" dirty="0">
                          <a:latin typeface="Microsoft YaHei" charset="-122"/>
                          <a:ea typeface="Microsoft YaHei" charset="-122"/>
                          <a:cs typeface="Microsoft YaHei" charset="-122"/>
                        </a:rPr>
                        <a:t>4</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20</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l">
                        <a:lnSpc>
                          <a:spcPct val="150000"/>
                        </a:lnSpc>
                      </a:pPr>
                      <a:r>
                        <a:rPr lang="en-US" altLang="zh-CN" sz="2400" dirty="0">
                          <a:latin typeface="Microsoft YaHei" charset="-122"/>
                          <a:ea typeface="Microsoft YaHei" charset="-122"/>
                          <a:cs typeface="Microsoft YaHei" charset="-122"/>
                        </a:rPr>
                        <a:t>10Base-T</a:t>
                      </a:r>
                      <a:r>
                        <a:rPr lang="zh-CN" altLang="en-US" sz="2400" dirty="0">
                          <a:latin typeface="Microsoft YaHei" charset="-122"/>
                          <a:ea typeface="Microsoft YaHei" charset="-122"/>
                          <a:cs typeface="Microsoft YaHei" charset="-122"/>
                        </a:rPr>
                        <a:t>以太网</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2"/>
                  </a:ext>
                </a:extLst>
              </a:tr>
              <a:tr h="574802">
                <a:tc>
                  <a:txBody>
                    <a:bodyPr/>
                    <a:lstStyle/>
                    <a:p>
                      <a:pPr algn="ctr">
                        <a:lnSpc>
                          <a:spcPct val="150000"/>
                        </a:lnSpc>
                      </a:pPr>
                      <a:r>
                        <a:rPr lang="en-US" altLang="zh-CN" sz="2400" dirty="0">
                          <a:latin typeface="Microsoft YaHei" charset="-122"/>
                          <a:ea typeface="Microsoft YaHei" charset="-122"/>
                          <a:cs typeface="Microsoft YaHei" charset="-122"/>
                        </a:rPr>
                        <a:t>5</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100</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l">
                        <a:lnSpc>
                          <a:spcPct val="150000"/>
                        </a:lnSpc>
                      </a:pPr>
                      <a:r>
                        <a:rPr lang="en-US" altLang="zh-CN" sz="2400" dirty="0">
                          <a:latin typeface="Microsoft YaHei" charset="-122"/>
                          <a:ea typeface="Microsoft YaHei" charset="-122"/>
                          <a:cs typeface="Microsoft YaHei" charset="-122"/>
                        </a:rPr>
                        <a:t>10Base-T</a:t>
                      </a:r>
                      <a:r>
                        <a:rPr lang="zh-CN" altLang="en-US" sz="2400" dirty="0">
                          <a:latin typeface="Microsoft YaHei" charset="-122"/>
                          <a:ea typeface="Microsoft YaHei" charset="-122"/>
                          <a:cs typeface="Microsoft YaHei" charset="-122"/>
                        </a:rPr>
                        <a:t>以太网，</a:t>
                      </a:r>
                      <a:r>
                        <a:rPr lang="en-US" altLang="zh-CN" sz="2400" dirty="0">
                          <a:latin typeface="Microsoft YaHei" charset="-122"/>
                          <a:ea typeface="Microsoft YaHei" charset="-122"/>
                          <a:cs typeface="Microsoft YaHei" charset="-122"/>
                        </a:rPr>
                        <a:t>100Base-T</a:t>
                      </a:r>
                      <a:r>
                        <a:rPr lang="zh-CN" altLang="en-US" sz="2400" dirty="0">
                          <a:latin typeface="Microsoft YaHei" charset="-122"/>
                          <a:ea typeface="Microsoft YaHei" charset="-122"/>
                          <a:cs typeface="Microsoft YaHei" charset="-122"/>
                        </a:rPr>
                        <a:t>快速以太网</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3"/>
                  </a:ext>
                </a:extLst>
              </a:tr>
              <a:tr h="574802">
                <a:tc>
                  <a:txBody>
                    <a:bodyPr/>
                    <a:lstStyle/>
                    <a:p>
                      <a:pPr algn="ctr">
                        <a:lnSpc>
                          <a:spcPct val="150000"/>
                        </a:lnSpc>
                      </a:pPr>
                      <a:r>
                        <a:rPr lang="en-US" altLang="zh-CN" sz="2400" dirty="0">
                          <a:latin typeface="Microsoft YaHei" charset="-122"/>
                          <a:ea typeface="Microsoft YaHei" charset="-122"/>
                          <a:cs typeface="Microsoft YaHei" charset="-122"/>
                        </a:rPr>
                        <a:t>5E</a:t>
                      </a:r>
                      <a:r>
                        <a:rPr lang="zh-CN" altLang="en-US" sz="2400" dirty="0">
                          <a:latin typeface="Microsoft YaHei" charset="-122"/>
                          <a:ea typeface="Microsoft YaHei" charset="-122"/>
                          <a:cs typeface="Microsoft YaHei" charset="-122"/>
                        </a:rPr>
                        <a:t>（超</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类）</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100</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l">
                        <a:lnSpc>
                          <a:spcPct val="150000"/>
                        </a:lnSpc>
                      </a:pPr>
                      <a:r>
                        <a:rPr lang="en-US" altLang="zh-CN" sz="2400" dirty="0">
                          <a:latin typeface="Microsoft YaHei" charset="-122"/>
                          <a:ea typeface="Microsoft YaHei" charset="-122"/>
                          <a:cs typeface="Microsoft YaHei" charset="-122"/>
                        </a:rPr>
                        <a:t>100Base-T</a:t>
                      </a:r>
                      <a:r>
                        <a:rPr lang="zh-CN" altLang="en-US" sz="2400" dirty="0">
                          <a:latin typeface="Microsoft YaHei" charset="-122"/>
                          <a:ea typeface="Microsoft YaHei" charset="-122"/>
                          <a:cs typeface="Microsoft YaHei" charset="-122"/>
                        </a:rPr>
                        <a:t>快速以太网，</a:t>
                      </a:r>
                      <a:r>
                        <a:rPr lang="en-US" altLang="zh-CN" sz="2400" dirty="0">
                          <a:latin typeface="Microsoft YaHei" charset="-122"/>
                          <a:ea typeface="Microsoft YaHei" charset="-122"/>
                          <a:cs typeface="Microsoft YaHei" charset="-122"/>
                        </a:rPr>
                        <a:t>1000Base-T</a:t>
                      </a:r>
                      <a:r>
                        <a:rPr lang="zh-CN" altLang="en-US" sz="2400" dirty="0">
                          <a:latin typeface="Microsoft YaHei" charset="-122"/>
                          <a:ea typeface="Microsoft YaHei" charset="-122"/>
                          <a:cs typeface="Microsoft YaHei" charset="-122"/>
                        </a:rPr>
                        <a:t>千兆以太网</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4"/>
                  </a:ext>
                </a:extLst>
              </a:tr>
              <a:tr h="574802">
                <a:tc>
                  <a:txBody>
                    <a:bodyPr/>
                    <a:lstStyle/>
                    <a:p>
                      <a:pPr algn="ctr">
                        <a:lnSpc>
                          <a:spcPct val="150000"/>
                        </a:lnSpc>
                      </a:pPr>
                      <a:r>
                        <a:rPr lang="en-US" altLang="zh-CN" sz="2400" dirty="0">
                          <a:latin typeface="Microsoft YaHei" charset="-122"/>
                          <a:ea typeface="Microsoft YaHei" charset="-122"/>
                          <a:cs typeface="Microsoft YaHei" charset="-122"/>
                        </a:rPr>
                        <a:t>6</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400" dirty="0">
                          <a:latin typeface="Microsoft YaHei" charset="-122"/>
                          <a:ea typeface="Microsoft YaHei" charset="-122"/>
                          <a:cs typeface="Microsoft YaHei" charset="-122"/>
                        </a:rPr>
                        <a:t>250</a:t>
                      </a:r>
                      <a:endParaRPr lang="zh-CN" altLang="en-US" sz="2400" dirty="0">
                        <a:solidFill>
                          <a:schemeClr val="tx1"/>
                        </a:solidFill>
                        <a:latin typeface="Microsoft YaHei" charset="-122"/>
                        <a:ea typeface="Microsoft YaHei" charset="-122"/>
                        <a:cs typeface="Microsoft YaHei" charset="-122"/>
                      </a:endParaRPr>
                    </a:p>
                  </a:txBody>
                  <a:tcPr anchor="ctr"/>
                </a:tc>
                <a:tc>
                  <a:txBody>
                    <a:bodyPr/>
                    <a:lstStyle/>
                    <a:p>
                      <a:pPr algn="l">
                        <a:lnSpc>
                          <a:spcPct val="150000"/>
                        </a:lnSpc>
                      </a:pPr>
                      <a:r>
                        <a:rPr lang="en-US" altLang="zh-CN" sz="2400" dirty="0">
                          <a:latin typeface="Microsoft YaHei" charset="-122"/>
                          <a:ea typeface="Microsoft YaHei" charset="-122"/>
                          <a:cs typeface="Microsoft YaHei" charset="-122"/>
                        </a:rPr>
                        <a:t>1000Base-T</a:t>
                      </a:r>
                      <a:r>
                        <a:rPr lang="zh-CN" altLang="en-US" sz="2400" dirty="0">
                          <a:latin typeface="Microsoft YaHei" charset="-122"/>
                          <a:ea typeface="Microsoft YaHei" charset="-122"/>
                          <a:cs typeface="Microsoft YaHei" charset="-122"/>
                        </a:rPr>
                        <a:t>千兆以太网</a:t>
                      </a:r>
                      <a:endParaRPr lang="zh-CN" altLang="en-US" sz="24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5"/>
                  </a:ext>
                </a:extLst>
              </a:tr>
            </a:tbl>
          </a:graphicData>
        </a:graphic>
      </p:graphicFrame>
      <p:sp>
        <p:nvSpPr>
          <p:cNvPr id="8" name="TextBox 4"/>
          <p:cNvSpPr txBox="1"/>
          <p:nvPr/>
        </p:nvSpPr>
        <p:spPr>
          <a:xfrm>
            <a:off x="167619" y="1968828"/>
            <a:ext cx="11861469"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、美国电子工业协会（</a:t>
            </a:r>
            <a:r>
              <a:rPr lang="en-US" altLang="zh-CN" sz="2400" dirty="0">
                <a:latin typeface="Microsoft YaHei" charset="-122"/>
                <a:ea typeface="Microsoft YaHei" charset="-122"/>
                <a:cs typeface="Microsoft YaHei" charset="-122"/>
              </a:rPr>
              <a:t>EIA</a:t>
            </a:r>
            <a:r>
              <a:rPr lang="zh-CN" altLang="en-US" sz="2400" dirty="0">
                <a:latin typeface="Microsoft YaHei" charset="-122"/>
                <a:ea typeface="Microsoft YaHei" charset="-122"/>
                <a:cs typeface="Microsoft YaHei" charset="-122"/>
              </a:rPr>
              <a:t>）规定了</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个种类的非屏蔽双绞线（</a:t>
            </a:r>
            <a:r>
              <a:rPr lang="en-US" altLang="zh-CN" sz="2400" dirty="0">
                <a:latin typeface="Microsoft YaHei" charset="-122"/>
                <a:ea typeface="Microsoft YaHei" charset="-122"/>
                <a:cs typeface="Microsoft YaHei" charset="-122"/>
              </a:rPr>
              <a:t>UTP</a:t>
            </a:r>
            <a:r>
              <a:rPr lang="zh-CN" altLang="en-US" sz="2400" dirty="0">
                <a:latin typeface="Microsoft YaHei" charset="-122"/>
                <a:ea typeface="Microsoft YaHei" charset="-122"/>
                <a:cs typeface="Microsoft YaHei" charset="-122"/>
              </a:rPr>
              <a:t>）标准</a:t>
            </a:r>
          </a:p>
        </p:txBody>
      </p:sp>
      <p:sp>
        <p:nvSpPr>
          <p:cNvPr id="9" name="矩形 8"/>
          <p:cNvSpPr/>
          <p:nvPr/>
        </p:nvSpPr>
        <p:spPr>
          <a:xfrm>
            <a:off x="133452" y="114037"/>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6.2.1.2</a:t>
            </a:r>
            <a:r>
              <a:rPr lang="zh-CN" altLang="en-US" sz="1200" dirty="0">
                <a:solidFill>
                  <a:schemeClr val="bg1">
                    <a:lumMod val="75000"/>
                  </a:schemeClr>
                </a:solidFill>
                <a:latin typeface="Helvetica Neue For Number" charset="0"/>
              </a:rPr>
              <a:t>双绞线</a:t>
            </a:r>
            <a:endParaRPr lang="zh-CN" altLang="en-US" sz="1200" dirty="0">
              <a:solidFill>
                <a:schemeClr val="bg1">
                  <a:lumMod val="75000"/>
                </a:schemeClr>
              </a:solidFill>
            </a:endParaRPr>
          </a:p>
        </p:txBody>
      </p:sp>
      <p:sp>
        <p:nvSpPr>
          <p:cNvPr id="10" name="文本框 2"/>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1"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2" name="文本框 11"/>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13" name="左大括号 12"/>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4" name="文本框 13"/>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双绞线</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同轴电缆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528445"/>
            <a:ext cx="1027303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一、将数据映射为脉冲信号的</a:t>
            </a:r>
            <a:r>
              <a:rPr lang="zh-CN" altLang="en-US" sz="2400" b="1" dirty="0">
                <a:solidFill>
                  <a:srgbClr val="FF0000"/>
                </a:solidFill>
                <a:latin typeface="Microsoft YaHei" charset="-122"/>
                <a:ea typeface="Microsoft YaHei" charset="-122"/>
                <a:cs typeface="Microsoft YaHei" charset="-122"/>
              </a:rPr>
              <a:t>信号码</a:t>
            </a:r>
            <a:r>
              <a:rPr lang="zh-CN" altLang="en-US" sz="2400" b="1"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、单极不归零码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、双极不归零码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单极归零码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双极归零码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、差分码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相对码</a:t>
            </a:r>
            <a:r>
              <a:rPr lang="en-US" altLang="zh-CN" sz="2400" dirty="0">
                <a:latin typeface="Microsoft YaHei" charset="-122"/>
                <a:ea typeface="Microsoft YaHei" charset="-122"/>
                <a:cs typeface="Microsoft YaHei" charset="-122"/>
              </a:rPr>
              <a:t>)</a:t>
            </a:r>
          </a:p>
        </p:txBody>
      </p:sp>
      <p:sp>
        <p:nvSpPr>
          <p:cNvPr id="6"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9902" y="2226715"/>
            <a:ext cx="11233923" cy="2346220"/>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单极和双极：</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脉冲幅值要么是正电平，要么是零电平，只有一个极性。</a:t>
            </a:r>
            <a:r>
              <a:rPr lang="zh-CN" altLang="en-US" sz="2000" dirty="0">
                <a:solidFill>
                  <a:srgbClr val="FF0000"/>
                </a:solidFill>
                <a:latin typeface="Microsoft YaHei" charset="-122"/>
                <a:ea typeface="Microsoft YaHei" charset="-122"/>
                <a:cs typeface="Microsoft YaHei" charset="-122"/>
              </a:rPr>
              <a:t>    “单极</a:t>
            </a:r>
            <a:r>
              <a:rPr lang="en-US" altLang="zh-CN" sz="2000" dirty="0">
                <a:solidFill>
                  <a:srgbClr val="FF0000"/>
                </a:solidFill>
                <a:latin typeface="Microsoft YaHei" charset="-122"/>
                <a:ea typeface="Microsoft YaHei" charset="-122"/>
                <a:cs typeface="Microsoft YaHei" charset="-122"/>
              </a:rPr>
              <a:t>”</a:t>
            </a:r>
          </a:p>
          <a:p>
            <a:pPr>
              <a:lnSpc>
                <a:spcPct val="150000"/>
              </a:lnSpc>
            </a:pPr>
            <a:r>
              <a:rPr lang="zh-CN" altLang="en-US" sz="2000" dirty="0">
                <a:latin typeface="Microsoft YaHei" charset="-122"/>
                <a:ea typeface="Microsoft YaHei" charset="-122"/>
                <a:cs typeface="Microsoft YaHei" charset="-122"/>
              </a:rPr>
              <a:t>归零和不归零</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在脉冲持续时间呢，电平保持不变，且脉冲持续期结束时不必回归</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电平。</a:t>
            </a:r>
            <a:r>
              <a:rPr lang="zh-CN" altLang="en-US" sz="2000" dirty="0">
                <a:solidFill>
                  <a:srgbClr val="FF0000"/>
                </a:solidFill>
                <a:latin typeface="Microsoft YaHei" charset="-122"/>
                <a:ea typeface="Microsoft YaHei" charset="-122"/>
                <a:cs typeface="Microsoft YaHei" charset="-122"/>
              </a:rPr>
              <a:t>“不归零”</a:t>
            </a:r>
            <a:endParaRPr lang="en-US" altLang="zh-CN" sz="2000" dirty="0">
              <a:solidFill>
                <a:srgbClr val="FF0000"/>
              </a:solidFill>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每个脉冲持续期的</a:t>
            </a:r>
            <a:r>
              <a:rPr lang="zh-CN" altLang="en-US" sz="2000" dirty="0">
                <a:solidFill>
                  <a:srgbClr val="C00000"/>
                </a:solidFill>
                <a:latin typeface="Microsoft YaHei" charset="-122"/>
                <a:ea typeface="Microsoft YaHei" charset="-122"/>
                <a:cs typeface="Microsoft YaHei" charset="-122"/>
              </a:rPr>
              <a:t>中间时刻</a:t>
            </a:r>
            <a:r>
              <a:rPr lang="zh-CN" altLang="en-US" sz="2000" dirty="0">
                <a:latin typeface="Microsoft YaHei" charset="-122"/>
                <a:ea typeface="Microsoft YaHei" charset="-122"/>
                <a:cs typeface="Microsoft YaHei" charset="-122"/>
              </a:rPr>
              <a:t>，电平要回到零电平。                                       </a:t>
            </a:r>
            <a:r>
              <a:rPr lang="zh-CN" altLang="en-US" sz="2000" dirty="0">
                <a:solidFill>
                  <a:srgbClr val="FF0000"/>
                </a:solidFill>
                <a:latin typeface="Microsoft YaHei" charset="-122"/>
                <a:ea typeface="Microsoft YaHei" charset="-122"/>
                <a:cs typeface="Microsoft YaHei" charset="-122"/>
              </a:rPr>
              <a:t>“归零”</a:t>
            </a:r>
            <a:endParaRPr lang="en-US" altLang="zh-CN" sz="2000" dirty="0">
              <a:solidFill>
                <a:srgbClr val="FF0000"/>
              </a:solidFill>
              <a:latin typeface="Microsoft YaHei" charset="-122"/>
              <a:ea typeface="Microsoft YaHei" charset="-122"/>
              <a:cs typeface="Microsoft YaHei" charset="-122"/>
            </a:endParaRPr>
          </a:p>
        </p:txBody>
      </p:sp>
      <p:sp>
        <p:nvSpPr>
          <p:cNvPr id="6"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181016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5919" y="1237522"/>
            <a:ext cx="8085078" cy="224305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chemeClr val="bg1"/>
                </a:solidFill>
                <a:latin typeface="Microsoft YaHei" charset="-122"/>
                <a:ea typeface="Microsoft YaHei" charset="-122"/>
                <a:cs typeface="Microsoft YaHei" charset="-122"/>
              </a:rPr>
              <a:t>单极不归零码（</a:t>
            </a:r>
            <a:r>
              <a:rPr lang="en-US" altLang="zh-CN" sz="2400" dirty="0">
                <a:solidFill>
                  <a:schemeClr val="bg1"/>
                </a:solidFill>
                <a:latin typeface="Microsoft YaHei" charset="-122"/>
                <a:ea typeface="Microsoft YaHei" charset="-122"/>
                <a:cs typeface="Microsoft YaHei" charset="-122"/>
              </a:rPr>
              <a:t>Not Return to Zero</a:t>
            </a:r>
            <a:r>
              <a:rPr lang="zh-CN" altLang="en-US" sz="2400" dirty="0">
                <a:solidFill>
                  <a:schemeClr val="bg1"/>
                </a:solidFill>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a:t>
            </a:r>
            <a:r>
              <a:rPr lang="zh-CN" altLang="en-US" sz="2400" dirty="0">
                <a:solidFill>
                  <a:schemeClr val="bg1"/>
                </a:solidFill>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NRZ</a:t>
            </a:r>
            <a:r>
              <a:rPr lang="zh-CN" altLang="en-US" sz="2400" dirty="0">
                <a:solidFill>
                  <a:schemeClr val="bg1"/>
                </a:solidFill>
                <a:latin typeface="Microsoft YaHei" charset="-122"/>
                <a:ea typeface="Microsoft YaHei" charset="-122"/>
                <a:cs typeface="Microsoft YaHei" charset="-122"/>
              </a:rPr>
              <a:t>）</a:t>
            </a:r>
            <a:endParaRPr lang="en-US" altLang="zh-CN" sz="2400" dirty="0">
              <a:solidFill>
                <a:schemeClr val="bg1"/>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：零电平表示。</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：正电平表示。</a:t>
            </a:r>
          </a:p>
          <a:p>
            <a:pPr>
              <a:lnSpc>
                <a:spcPct val="150000"/>
              </a:lnSpc>
            </a:pPr>
            <a:r>
              <a:rPr lang="zh-CN" altLang="en-US" sz="2400" dirty="0">
                <a:latin typeface="Microsoft YaHei" charset="-122"/>
                <a:ea typeface="Microsoft YaHei" charset="-122"/>
                <a:cs typeface="Microsoft YaHei" charset="-122"/>
              </a:rPr>
              <a:t>       例如：</a:t>
            </a:r>
            <a:r>
              <a:rPr lang="en-US" altLang="zh-CN" sz="2400" dirty="0">
                <a:latin typeface="Microsoft YaHei" charset="-122"/>
                <a:ea typeface="Microsoft YaHei" charset="-122"/>
                <a:cs typeface="Microsoft YaHei" charset="-122"/>
              </a:rPr>
              <a:t>1100100111</a:t>
            </a:r>
          </a:p>
        </p:txBody>
      </p:sp>
      <p:pic>
        <p:nvPicPr>
          <p:cNvPr id="2" name="图片 1"/>
          <p:cNvPicPr>
            <a:picLocks noChangeAspect="1"/>
          </p:cNvPicPr>
          <p:nvPr/>
        </p:nvPicPr>
        <p:blipFill>
          <a:blip r:embed="rId3"/>
          <a:stretch>
            <a:fillRect/>
          </a:stretch>
        </p:blipFill>
        <p:spPr>
          <a:xfrm>
            <a:off x="4037637" y="3480572"/>
            <a:ext cx="7456026" cy="2409371"/>
          </a:xfrm>
          <a:prstGeom prst="rect">
            <a:avLst/>
          </a:prstGeom>
        </p:spPr>
      </p:pic>
      <p:sp>
        <p:nvSpPr>
          <p:cNvPr id="6"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5919" y="1237522"/>
            <a:ext cx="8085078" cy="224305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一、单极不归零码（</a:t>
            </a:r>
            <a:r>
              <a:rPr lang="en-US" altLang="zh-CN" sz="2400" dirty="0">
                <a:latin typeface="Microsoft YaHei" charset="-122"/>
                <a:ea typeface="Microsoft YaHei" charset="-122"/>
                <a:cs typeface="Microsoft YaHei" charset="-122"/>
              </a:rPr>
              <a:t>Not Return to Zero</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NRZ</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：零电平表示。</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：正电平表示。</a:t>
            </a:r>
          </a:p>
          <a:p>
            <a:pPr>
              <a:lnSpc>
                <a:spcPct val="150000"/>
              </a:lnSpc>
            </a:pPr>
            <a:r>
              <a:rPr lang="zh-CN" altLang="en-US" sz="2400" dirty="0">
                <a:latin typeface="Microsoft YaHei" charset="-122"/>
                <a:ea typeface="Microsoft YaHei" charset="-122"/>
                <a:cs typeface="Microsoft YaHei" charset="-122"/>
              </a:rPr>
              <a:t>       例如：</a:t>
            </a:r>
            <a:r>
              <a:rPr lang="en-US" altLang="zh-CN" sz="2400" dirty="0">
                <a:latin typeface="Microsoft YaHei" charset="-122"/>
                <a:ea typeface="Microsoft YaHei" charset="-122"/>
                <a:cs typeface="Microsoft YaHei" charset="-122"/>
              </a:rPr>
              <a:t>1100100111</a:t>
            </a:r>
          </a:p>
        </p:txBody>
      </p:sp>
      <p:pic>
        <p:nvPicPr>
          <p:cNvPr id="2" name="图片 1"/>
          <p:cNvPicPr>
            <a:picLocks noChangeAspect="1"/>
          </p:cNvPicPr>
          <p:nvPr/>
        </p:nvPicPr>
        <p:blipFill>
          <a:blip r:embed="rId3"/>
          <a:stretch>
            <a:fillRect/>
          </a:stretch>
        </p:blipFill>
        <p:spPr>
          <a:xfrm>
            <a:off x="4037637" y="3480572"/>
            <a:ext cx="7456026" cy="2409371"/>
          </a:xfrm>
          <a:prstGeom prst="rect">
            <a:avLst/>
          </a:prstGeom>
        </p:spPr>
      </p:pic>
      <p:sp>
        <p:nvSpPr>
          <p:cNvPr id="6" name="文本框 2"/>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015354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60438" y="3102429"/>
            <a:ext cx="7417213" cy="3387051"/>
          </a:xfrm>
          <a:prstGeom prst="rect">
            <a:avLst/>
          </a:prstGeom>
        </p:spPr>
      </p:pic>
      <p:sp>
        <p:nvSpPr>
          <p:cNvPr id="6" name="TextBox 4"/>
          <p:cNvSpPr txBox="1"/>
          <p:nvPr/>
        </p:nvSpPr>
        <p:spPr>
          <a:xfrm>
            <a:off x="1094905" y="1237522"/>
            <a:ext cx="10002190" cy="1944891"/>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a:t>
            </a:r>
            <a:r>
              <a:rPr lang="zh-CN" altLang="en-US" sz="2400" dirty="0">
                <a:solidFill>
                  <a:schemeClr val="bg1"/>
                </a:solidFill>
                <a:latin typeface="Microsoft YaHei" charset="-122"/>
                <a:ea typeface="Microsoft YaHei" charset="-122"/>
                <a:cs typeface="Microsoft YaHei" charset="-122"/>
              </a:rPr>
              <a:t>双极不归零码：</a:t>
            </a:r>
            <a:endParaRPr lang="en-US" altLang="zh-CN" sz="2400" dirty="0">
              <a:solidFill>
                <a:schemeClr val="bg1"/>
              </a:solidFill>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：负电平表示。</a:t>
            </a:r>
            <a:endParaRPr lang="en-US" altLang="zh-CN" sz="2400" dirty="0">
              <a:latin typeface="Microsoft YaHei" charset="-122"/>
              <a:ea typeface="Microsoft YaHei" charset="-122"/>
              <a:cs typeface="Microsoft YaHei" charset="-122"/>
              <a:sym typeface="+mn-ea"/>
            </a:endParaRPr>
          </a:p>
          <a:p>
            <a:pPr>
              <a:lnSpc>
                <a:spcPts val="37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：正电平表示。</a:t>
            </a:r>
            <a:endParaRPr lang="en-US" altLang="zh-CN" sz="2400" dirty="0">
              <a:latin typeface="Microsoft YaHei" charset="-122"/>
              <a:ea typeface="Microsoft YaHei" charset="-122"/>
              <a:cs typeface="Microsoft YaHei" charset="-122"/>
              <a:sym typeface="+mn-ea"/>
            </a:endParaRPr>
          </a:p>
          <a:p>
            <a:pPr>
              <a:lnSpc>
                <a:spcPts val="3700"/>
              </a:lnSpc>
            </a:pPr>
            <a:r>
              <a:rPr lang="zh-CN" altLang="en-US" sz="2400" dirty="0">
                <a:latin typeface="Microsoft YaHei" charset="-122"/>
                <a:ea typeface="Microsoft YaHei" charset="-122"/>
                <a:cs typeface="Microsoft YaHei" charset="-122"/>
                <a:sym typeface="+mn-ea"/>
              </a:rPr>
              <a:t>      例如：</a:t>
            </a:r>
            <a:r>
              <a:rPr lang="en-US" altLang="zh-CN" sz="2400" dirty="0">
                <a:latin typeface="Microsoft YaHei" charset="-122"/>
                <a:ea typeface="Microsoft YaHei" charset="-122"/>
                <a:cs typeface="Microsoft YaHei" charset="-122"/>
                <a:sym typeface="+mn-ea"/>
              </a:rPr>
              <a:t>1100100111</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76242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60438" y="3102429"/>
            <a:ext cx="7417213" cy="3387051"/>
          </a:xfrm>
          <a:prstGeom prst="rect">
            <a:avLst/>
          </a:prstGeom>
        </p:spPr>
      </p:pic>
      <p:sp>
        <p:nvSpPr>
          <p:cNvPr id="6" name="TextBox 4"/>
          <p:cNvSpPr txBox="1"/>
          <p:nvPr/>
        </p:nvSpPr>
        <p:spPr>
          <a:xfrm>
            <a:off x="1094905" y="1237522"/>
            <a:ext cx="10002190" cy="1944891"/>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二、双极不归零码：</a:t>
            </a:r>
            <a:endParaRPr lang="en-US" altLang="zh-CN" sz="2400" dirty="0">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：负电平表示。</a:t>
            </a:r>
            <a:endParaRPr lang="en-US" altLang="zh-CN" sz="2400" dirty="0">
              <a:latin typeface="Microsoft YaHei" charset="-122"/>
              <a:ea typeface="Microsoft YaHei" charset="-122"/>
              <a:cs typeface="Microsoft YaHei" charset="-122"/>
              <a:sym typeface="+mn-ea"/>
            </a:endParaRPr>
          </a:p>
          <a:p>
            <a:pPr>
              <a:lnSpc>
                <a:spcPts val="37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：正电平表示。</a:t>
            </a:r>
            <a:endParaRPr lang="en-US" altLang="zh-CN" sz="2400" dirty="0">
              <a:latin typeface="Microsoft YaHei" charset="-122"/>
              <a:ea typeface="Microsoft YaHei" charset="-122"/>
              <a:cs typeface="Microsoft YaHei" charset="-122"/>
              <a:sym typeface="+mn-ea"/>
            </a:endParaRPr>
          </a:p>
          <a:p>
            <a:pPr>
              <a:lnSpc>
                <a:spcPts val="3700"/>
              </a:lnSpc>
            </a:pPr>
            <a:r>
              <a:rPr lang="zh-CN" altLang="en-US" sz="2400" dirty="0">
                <a:latin typeface="Microsoft YaHei" charset="-122"/>
                <a:ea typeface="Microsoft YaHei" charset="-122"/>
                <a:cs typeface="Microsoft YaHei" charset="-122"/>
                <a:sym typeface="+mn-ea"/>
              </a:rPr>
              <a:t>      例如：</a:t>
            </a:r>
            <a:r>
              <a:rPr lang="en-US" altLang="zh-CN" sz="2400" dirty="0">
                <a:latin typeface="Microsoft YaHei" charset="-122"/>
                <a:ea typeface="Microsoft YaHei" charset="-122"/>
                <a:cs typeface="Microsoft YaHei" charset="-122"/>
                <a:sym typeface="+mn-ea"/>
              </a:rPr>
              <a:t>1100100111</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589550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298" y="1237522"/>
            <a:ext cx="9405124" cy="168905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a:t>
            </a:r>
            <a:r>
              <a:rPr lang="zh-CN" altLang="en-US" sz="2400" dirty="0">
                <a:solidFill>
                  <a:schemeClr val="bg1"/>
                </a:solidFill>
                <a:latin typeface="Microsoft YaHei" charset="-122"/>
                <a:ea typeface="Microsoft YaHei" charset="-122"/>
                <a:cs typeface="Microsoft YaHei" charset="-122"/>
              </a:rPr>
              <a:t>单极归零码（</a:t>
            </a:r>
            <a:r>
              <a:rPr lang="en-US" altLang="zh-CN" sz="2400" dirty="0">
                <a:solidFill>
                  <a:schemeClr val="bg1"/>
                </a:solidFill>
                <a:latin typeface="Microsoft YaHei" charset="-122"/>
                <a:ea typeface="Microsoft YaHei" charset="-122"/>
                <a:cs typeface="Microsoft YaHei" charset="-122"/>
              </a:rPr>
              <a:t>Return to Zero</a:t>
            </a:r>
            <a:r>
              <a:rPr lang="zh-CN" altLang="en-US" sz="2400" dirty="0">
                <a:solidFill>
                  <a:schemeClr val="bg1"/>
                </a:solidFill>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a:t>
            </a:r>
            <a:r>
              <a:rPr lang="zh-CN" altLang="en-US" sz="2400" dirty="0">
                <a:solidFill>
                  <a:schemeClr val="bg1"/>
                </a:solidFill>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RZ</a:t>
            </a:r>
            <a:r>
              <a:rPr lang="zh-CN" altLang="en-US" sz="2400" dirty="0">
                <a:solidFill>
                  <a:schemeClr val="bg1"/>
                </a:solidFill>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：零电平表示</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：正电平表示。且脉冲持续时间时刻回归到零电平。</a:t>
            </a:r>
            <a:endParaRPr lang="en-US" altLang="zh-CN" sz="2400" dirty="0">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3705726" y="3422015"/>
            <a:ext cx="7797800" cy="2476500"/>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3" name="矩形 2">
            <a:extLst>
              <a:ext uri="{FF2B5EF4-FFF2-40B4-BE49-F238E27FC236}">
                <a16:creationId xmlns:a16="http://schemas.microsoft.com/office/drawing/2014/main" id="{D84D696C-FE12-E142-B0D5-8C7702AF2F0F}"/>
              </a:ext>
            </a:extLst>
          </p:cNvPr>
          <p:cNvSpPr/>
          <p:nvPr/>
        </p:nvSpPr>
        <p:spPr>
          <a:xfrm>
            <a:off x="4206240" y="5536276"/>
            <a:ext cx="6384175" cy="498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298" y="1237522"/>
            <a:ext cx="9455000" cy="168905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三、单极归零码（</a:t>
            </a:r>
            <a:r>
              <a:rPr lang="en-US" altLang="zh-CN" sz="2400" dirty="0">
                <a:latin typeface="Microsoft YaHei" charset="-122"/>
                <a:ea typeface="Microsoft YaHei" charset="-122"/>
                <a:cs typeface="Microsoft YaHei" charset="-122"/>
              </a:rPr>
              <a:t>Return to Zero</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RZ</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：零电平表示</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：正电平表示。且脉冲持续时间时刻回归到零电平。</a:t>
            </a:r>
            <a:endParaRPr lang="en-US" altLang="zh-CN" sz="2400" dirty="0">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3705726" y="3422015"/>
            <a:ext cx="7797800" cy="2476500"/>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2049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905" y="1261386"/>
            <a:ext cx="10002190" cy="168905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四、双极归零码：</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：负电平表示。</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数字</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：正电平表示。</a:t>
            </a:r>
          </a:p>
        </p:txBody>
      </p:sp>
      <p:pic>
        <p:nvPicPr>
          <p:cNvPr id="2" name="图片 1"/>
          <p:cNvPicPr>
            <a:picLocks noChangeAspect="1"/>
          </p:cNvPicPr>
          <p:nvPr/>
        </p:nvPicPr>
        <p:blipFill>
          <a:blip r:embed="rId3"/>
          <a:stretch>
            <a:fillRect/>
          </a:stretch>
        </p:blipFill>
        <p:spPr>
          <a:xfrm>
            <a:off x="5747656" y="3853097"/>
            <a:ext cx="6154633" cy="2788095"/>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589260"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五、差分码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相对码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利用电平的跳变与否来表示信息。</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：相邻电平</a:t>
            </a:r>
            <a:r>
              <a:rPr lang="zh-CN" altLang="en-US" sz="2400" dirty="0">
                <a:solidFill>
                  <a:srgbClr val="FF0000"/>
                </a:solidFill>
                <a:latin typeface="Microsoft YaHei" charset="-122"/>
                <a:ea typeface="Microsoft YaHei" charset="-122"/>
                <a:cs typeface="Microsoft YaHei" charset="-122"/>
              </a:rPr>
              <a:t>无</a:t>
            </a:r>
            <a:r>
              <a:rPr lang="zh-CN" altLang="en-US" sz="2400" dirty="0">
                <a:latin typeface="Microsoft YaHei" charset="-122"/>
                <a:ea typeface="Microsoft YaHei" charset="-122"/>
                <a:cs typeface="Microsoft YaHei" charset="-122"/>
              </a:rPr>
              <a:t>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：相邻电平</a:t>
            </a:r>
            <a:r>
              <a:rPr lang="zh-CN" altLang="en-US" sz="2400" dirty="0">
                <a:solidFill>
                  <a:srgbClr val="FF0000"/>
                </a:solidFill>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例如：</a:t>
            </a:r>
            <a:r>
              <a:rPr lang="en-US" altLang="zh-CN" sz="2400" dirty="0">
                <a:latin typeface="Microsoft YaHei" charset="-122"/>
                <a:ea typeface="Microsoft YaHei" charset="-122"/>
                <a:cs typeface="Microsoft YaHei" charset="-122"/>
              </a:rPr>
              <a:t>1100100111</a:t>
            </a:r>
            <a:r>
              <a:rPr lang="zh-CN" altLang="en-US" sz="2400" dirty="0">
                <a:latin typeface="Microsoft YaHei" charset="-122"/>
                <a:ea typeface="Microsoft YaHei" charset="-122"/>
                <a:cs typeface="Microsoft YaHei" charset="-122"/>
              </a:rPr>
              <a:t>（默认初始为零电平）   </a:t>
            </a:r>
            <a:endParaRPr lang="en-US" altLang="zh-CN" sz="2400"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4"/>
          <a:stretch>
            <a:fillRect/>
          </a:stretch>
        </p:blipFill>
        <p:spPr>
          <a:xfrm>
            <a:off x="4604942" y="3924621"/>
            <a:ext cx="7251700" cy="2552700"/>
          </a:xfrm>
          <a:prstGeom prst="rect">
            <a:avLst/>
          </a:prstGeom>
        </p:spPr>
      </p:pic>
      <p:sp>
        <p:nvSpPr>
          <p:cNvPr id="6" name="文本框 5"/>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 name="矩形 1"/>
          <p:cNvSpPr/>
          <p:nvPr/>
        </p:nvSpPr>
        <p:spPr>
          <a:xfrm>
            <a:off x="5389276" y="1507860"/>
            <a:ext cx="6117138" cy="10732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kumimoji="1" lang="zh-CN" altLang="en-US" sz="2400" dirty="0">
                <a:latin typeface="Microsoft YaHei" charset="-122"/>
                <a:ea typeface="Microsoft YaHei" charset="-122"/>
                <a:cs typeface="Microsoft YaHei" charset="-122"/>
              </a:rPr>
              <a:t>怎么判断有无跳变：把当前脉冲时间的电平和前一个脉冲时间的电平做比较。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20" y="1908647"/>
            <a:ext cx="12024380" cy="646331"/>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同轴电缆</a:t>
            </a:r>
            <a:r>
              <a:rPr lang="zh-CN" altLang="en-US" sz="2400" dirty="0">
                <a:latin typeface="Microsoft YaHei" charset="-122"/>
                <a:ea typeface="Microsoft YaHei" charset="-122"/>
                <a:cs typeface="Microsoft YaHei" charset="-122"/>
              </a:rPr>
              <a:t>：由同轴的两个导体构成，外导体和内导体。</a:t>
            </a:r>
          </a:p>
        </p:txBody>
      </p:sp>
      <p:pic>
        <p:nvPicPr>
          <p:cNvPr id="2" name="图片 1"/>
          <p:cNvPicPr>
            <a:picLocks noChangeAspect="1"/>
          </p:cNvPicPr>
          <p:nvPr/>
        </p:nvPicPr>
        <p:blipFill rotWithShape="1">
          <a:blip r:embed="rId4"/>
          <a:srcRect l="22292" t="10036" r="363"/>
          <a:stretch/>
        </p:blipFill>
        <p:spPr>
          <a:xfrm>
            <a:off x="3132168" y="2772804"/>
            <a:ext cx="4460217" cy="3584853"/>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8314816" y="5824543"/>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绝缘</a:t>
            </a:r>
            <a:r>
              <a:rPr kumimoji="1" lang="zh-CN" altLang="en-US" sz="2000">
                <a:latin typeface="Microsoft YaHei" charset="-122"/>
                <a:ea typeface="Microsoft YaHei" charset="-122"/>
                <a:cs typeface="Microsoft YaHei" charset="-122"/>
              </a:rPr>
              <a:t>保护套层</a:t>
            </a:r>
          </a:p>
        </p:txBody>
      </p:sp>
      <p:cxnSp>
        <p:nvCxnSpPr>
          <p:cNvPr id="8" name="直线箭头连接符 7"/>
          <p:cNvCxnSpPr>
            <a:stCxn id="6" idx="1"/>
          </p:cNvCxnSpPr>
          <p:nvPr/>
        </p:nvCxnSpPr>
        <p:spPr>
          <a:xfrm flipH="1" flipV="1">
            <a:off x="7592385" y="6016835"/>
            <a:ext cx="722431" cy="7763"/>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8287117" y="4656851"/>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外导体屏蔽层</a:t>
            </a:r>
          </a:p>
        </p:txBody>
      </p:sp>
      <p:cxnSp>
        <p:nvCxnSpPr>
          <p:cNvPr id="13" name="直线箭头连接符 12"/>
          <p:cNvCxnSpPr/>
          <p:nvPr/>
        </p:nvCxnSpPr>
        <p:spPr>
          <a:xfrm flipH="1" flipV="1">
            <a:off x="6345477" y="4856906"/>
            <a:ext cx="1941642" cy="2"/>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8287117" y="3222796"/>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绝缘层</a:t>
            </a:r>
          </a:p>
        </p:txBody>
      </p:sp>
      <p:cxnSp>
        <p:nvCxnSpPr>
          <p:cNvPr id="18" name="直线箭头连接符 17"/>
          <p:cNvCxnSpPr/>
          <p:nvPr/>
        </p:nvCxnSpPr>
        <p:spPr>
          <a:xfrm flipH="1" flipV="1">
            <a:off x="4333797" y="3386786"/>
            <a:ext cx="3953323" cy="36067"/>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8314816" y="2697396"/>
            <a:ext cx="1821266"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内导体</a:t>
            </a:r>
          </a:p>
        </p:txBody>
      </p:sp>
      <p:cxnSp>
        <p:nvCxnSpPr>
          <p:cNvPr id="22" name="直线箭头连接符 21"/>
          <p:cNvCxnSpPr/>
          <p:nvPr/>
        </p:nvCxnSpPr>
        <p:spPr>
          <a:xfrm flipH="1" flipV="1">
            <a:off x="3485899" y="2888816"/>
            <a:ext cx="4828921" cy="8638"/>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文本框 14"/>
          <p:cNvSpPr txBox="1"/>
          <p:nvPr>
            <p:custDataLst>
              <p:tags r:id="rId1"/>
            </p:custDataLst>
          </p:nvPr>
        </p:nvSpPr>
        <p:spPr>
          <a:xfrm>
            <a:off x="167621" y="210861"/>
            <a:ext cx="377375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6.2.1</a:t>
            </a:r>
            <a:r>
              <a:rPr lang="zh-CN" altLang="en-US" sz="2400" b="0" dirty="0">
                <a:solidFill>
                  <a:schemeClr val="tx1"/>
                </a:solidFill>
                <a:latin typeface="Microsoft YaHei" charset="-122"/>
                <a:ea typeface="Microsoft YaHei" charset="-122"/>
                <a:cs typeface="Microsoft YaHei" charset="-122"/>
                <a:sym typeface="+mn-ea"/>
              </a:rPr>
              <a:t> 导引型传输介质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6" name="TextBox 4"/>
          <p:cNvSpPr txBox="1"/>
          <p:nvPr/>
        </p:nvSpPr>
        <p:spPr>
          <a:xfrm>
            <a:off x="167620" y="1163600"/>
            <a:ext cx="1186146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导引型传输介质</a:t>
            </a:r>
            <a:r>
              <a:rPr lang="zh-CN" altLang="en-US" sz="2400" dirty="0">
                <a:latin typeface="Microsoft YaHei" charset="-122"/>
                <a:ea typeface="Microsoft YaHei" charset="-122"/>
                <a:cs typeface="Microsoft YaHei" charset="-122"/>
              </a:rPr>
              <a:t>：有线信道。</a:t>
            </a:r>
            <a:endParaRPr lang="en-US" altLang="zh-CN" sz="2400" dirty="0">
              <a:latin typeface="Microsoft YaHei" charset="-122"/>
              <a:ea typeface="Microsoft YaHei" charset="-122"/>
              <a:cs typeface="Microsoft YaHei" charset="-122"/>
            </a:endParaRPr>
          </a:p>
        </p:txBody>
      </p:sp>
      <p:sp>
        <p:nvSpPr>
          <p:cNvPr id="19" name="文本框 18"/>
          <p:cNvSpPr txBox="1"/>
          <p:nvPr/>
        </p:nvSpPr>
        <p:spPr>
          <a:xfrm>
            <a:off x="9355095" y="490656"/>
            <a:ext cx="1502629" cy="377411"/>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导引型传输介质</a:t>
            </a:r>
            <a:endParaRPr kumimoji="1" lang="en-US" altLang="zh-CN" sz="1400" dirty="0">
              <a:latin typeface="Microsoft YaHei" charset="-122"/>
              <a:ea typeface="Microsoft YaHei" charset="-122"/>
              <a:cs typeface="Microsoft YaHei" charset="-122"/>
            </a:endParaRPr>
          </a:p>
        </p:txBody>
      </p:sp>
      <p:sp>
        <p:nvSpPr>
          <p:cNvPr id="20" name="左大括号 19"/>
          <p:cNvSpPr/>
          <p:nvPr/>
        </p:nvSpPr>
        <p:spPr>
          <a:xfrm>
            <a:off x="10707659" y="119560"/>
            <a:ext cx="300131" cy="11576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3" name="文本框 22"/>
          <p:cNvSpPr txBox="1"/>
          <p:nvPr/>
        </p:nvSpPr>
        <p:spPr>
          <a:xfrm>
            <a:off x="11041959" y="5909"/>
            <a:ext cx="1267687" cy="1384995"/>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架空明线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双绞线</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同轴电缆</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光纤</a:t>
            </a:r>
            <a:endParaRPr kumimoji="1" lang="en-US" altLang="zh-CN" sz="1400" dirty="0">
              <a:latin typeface="Microsoft YaHei" charset="-122"/>
              <a:ea typeface="Microsoft YaHei" charset="-122"/>
              <a:cs typeface="Microsoft YaHei"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408608" y="1275937"/>
            <a:ext cx="11456820" cy="6834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、信息码为 </a:t>
            </a:r>
            <a:r>
              <a:rPr lang="en-US" altLang="zh-CN" sz="2400" b="0" dirty="0">
                <a:solidFill>
                  <a:schemeClr val="tx1"/>
                </a:solidFill>
                <a:latin typeface="Microsoft YaHei" charset="-122"/>
                <a:ea typeface="Microsoft YaHei" charset="-122"/>
                <a:cs typeface="Microsoft YaHei" charset="-122"/>
              </a:rPr>
              <a:t>1100100111 </a:t>
            </a:r>
            <a:r>
              <a:rPr lang="zh-CN" altLang="en-US" sz="2400" b="0" dirty="0">
                <a:solidFill>
                  <a:schemeClr val="tx1"/>
                </a:solidFill>
                <a:latin typeface="Microsoft YaHei" charset="-122"/>
                <a:ea typeface="Microsoft YaHei" charset="-122"/>
                <a:cs typeface="Microsoft YaHei" charset="-122"/>
              </a:rPr>
              <a:t>的二进制符号系列对应的单极归零码信号波形图为（）</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 name="文本框 1"/>
          <p:cNvSpPr txBox="1"/>
          <p:nvPr/>
        </p:nvSpPr>
        <p:spPr>
          <a:xfrm>
            <a:off x="408608" y="23186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881743" y="2318657"/>
            <a:ext cx="5429252" cy="1469572"/>
          </a:xfrm>
          <a:prstGeom prst="rect">
            <a:avLst/>
          </a:prstGeom>
        </p:spPr>
      </p:pic>
      <p:sp>
        <p:nvSpPr>
          <p:cNvPr id="7" name="文本框 6"/>
          <p:cNvSpPr txBox="1"/>
          <p:nvPr/>
        </p:nvSpPr>
        <p:spPr>
          <a:xfrm>
            <a:off x="6748752" y="2318656"/>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B</a:t>
            </a:r>
            <a:endParaRPr kumimoji="1" lang="zh-CN" altLang="en-US" sz="24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7542349" y="2318656"/>
            <a:ext cx="4028501" cy="1627885"/>
          </a:xfrm>
          <a:prstGeom prst="rect">
            <a:avLst/>
          </a:prstGeom>
        </p:spPr>
      </p:pic>
      <p:sp>
        <p:nvSpPr>
          <p:cNvPr id="9" name="文本框 8"/>
          <p:cNvSpPr txBox="1"/>
          <p:nvPr/>
        </p:nvSpPr>
        <p:spPr>
          <a:xfrm>
            <a:off x="408608" y="41474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C</a:t>
            </a:r>
            <a:endParaRPr kumimoji="1" lang="zh-CN" altLang="en-US"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5"/>
          <a:stretch>
            <a:fillRect/>
          </a:stretch>
        </p:blipFill>
        <p:spPr>
          <a:xfrm>
            <a:off x="881743" y="4662714"/>
            <a:ext cx="5696174" cy="1509486"/>
          </a:xfrm>
          <a:prstGeom prst="rect">
            <a:avLst/>
          </a:prstGeom>
        </p:spPr>
      </p:pic>
      <p:sp>
        <p:nvSpPr>
          <p:cNvPr id="11" name="文本框 10"/>
          <p:cNvSpPr txBox="1"/>
          <p:nvPr/>
        </p:nvSpPr>
        <p:spPr>
          <a:xfrm>
            <a:off x="6781409" y="41474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D</a:t>
            </a:r>
            <a:endParaRPr kumimoji="1" lang="zh-CN" altLang="en-US" sz="24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6"/>
          <a:stretch>
            <a:fillRect/>
          </a:stretch>
        </p:blipFill>
        <p:spPr>
          <a:xfrm>
            <a:off x="7542349" y="4662714"/>
            <a:ext cx="3770237" cy="1559121"/>
          </a:xfrm>
          <a:prstGeom prst="rect">
            <a:avLst/>
          </a:prstGeom>
        </p:spPr>
      </p:pic>
    </p:spTree>
    <p:extLst>
      <p:ext uri="{BB962C8B-B14F-4D97-AF65-F5344CB8AC3E}">
        <p14:creationId xmlns:p14="http://schemas.microsoft.com/office/powerpoint/2010/main" val="5841192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408608" y="1275937"/>
            <a:ext cx="11783392" cy="6834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、信息码为 </a:t>
            </a:r>
            <a:r>
              <a:rPr lang="en-US" altLang="zh-CN" sz="2400" b="0" dirty="0">
                <a:solidFill>
                  <a:schemeClr val="tx1"/>
                </a:solidFill>
                <a:latin typeface="Microsoft YaHei" charset="-122"/>
                <a:ea typeface="Microsoft YaHei" charset="-122"/>
                <a:cs typeface="Microsoft YaHei" charset="-122"/>
              </a:rPr>
              <a:t>1100100111 </a:t>
            </a:r>
            <a:r>
              <a:rPr lang="zh-CN" altLang="en-US" sz="2400" b="0" dirty="0">
                <a:solidFill>
                  <a:schemeClr val="tx1"/>
                </a:solidFill>
                <a:latin typeface="Microsoft YaHei" charset="-122"/>
                <a:ea typeface="Microsoft YaHei" charset="-122"/>
                <a:cs typeface="Microsoft YaHei" charset="-122"/>
              </a:rPr>
              <a:t>的二进制符号系列对应的</a:t>
            </a:r>
            <a:r>
              <a:rPr lang="zh-CN" altLang="en-US" sz="2400" b="0" dirty="0">
                <a:solidFill>
                  <a:srgbClr val="FF0000"/>
                </a:solidFill>
                <a:latin typeface="Microsoft YaHei" charset="-122"/>
                <a:ea typeface="Microsoft YaHei" charset="-122"/>
                <a:cs typeface="Microsoft YaHei" charset="-122"/>
              </a:rPr>
              <a:t>单极归零码</a:t>
            </a:r>
            <a:r>
              <a:rPr lang="zh-CN" altLang="en-US" sz="2400" b="0" dirty="0">
                <a:solidFill>
                  <a:schemeClr val="tx1"/>
                </a:solidFill>
                <a:latin typeface="Microsoft YaHei" charset="-122"/>
                <a:ea typeface="Microsoft YaHei" charset="-122"/>
                <a:cs typeface="Microsoft YaHei" charset="-122"/>
              </a:rPr>
              <a:t>信号波形图为（</a:t>
            </a: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 name="文本框 1"/>
          <p:cNvSpPr txBox="1"/>
          <p:nvPr/>
        </p:nvSpPr>
        <p:spPr>
          <a:xfrm>
            <a:off x="408608" y="23186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881743" y="2318657"/>
            <a:ext cx="5429252" cy="1469572"/>
          </a:xfrm>
          <a:prstGeom prst="rect">
            <a:avLst/>
          </a:prstGeom>
        </p:spPr>
      </p:pic>
      <p:sp>
        <p:nvSpPr>
          <p:cNvPr id="7" name="文本框 6"/>
          <p:cNvSpPr txBox="1"/>
          <p:nvPr/>
        </p:nvSpPr>
        <p:spPr>
          <a:xfrm>
            <a:off x="6748752" y="2318656"/>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B</a:t>
            </a:r>
            <a:endParaRPr kumimoji="1" lang="zh-CN" altLang="en-US" sz="24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7542349" y="2318656"/>
            <a:ext cx="4028501" cy="1627885"/>
          </a:xfrm>
          <a:prstGeom prst="rect">
            <a:avLst/>
          </a:prstGeom>
        </p:spPr>
      </p:pic>
      <p:sp>
        <p:nvSpPr>
          <p:cNvPr id="9" name="文本框 8"/>
          <p:cNvSpPr txBox="1"/>
          <p:nvPr/>
        </p:nvSpPr>
        <p:spPr>
          <a:xfrm>
            <a:off x="408608" y="41474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C</a:t>
            </a:r>
            <a:endParaRPr kumimoji="1" lang="zh-CN" altLang="en-US"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5"/>
          <a:stretch>
            <a:fillRect/>
          </a:stretch>
        </p:blipFill>
        <p:spPr>
          <a:xfrm>
            <a:off x="881743" y="4662714"/>
            <a:ext cx="5696174" cy="1509486"/>
          </a:xfrm>
          <a:prstGeom prst="rect">
            <a:avLst/>
          </a:prstGeom>
        </p:spPr>
      </p:pic>
      <p:sp>
        <p:nvSpPr>
          <p:cNvPr id="11" name="文本框 10"/>
          <p:cNvSpPr txBox="1"/>
          <p:nvPr/>
        </p:nvSpPr>
        <p:spPr>
          <a:xfrm>
            <a:off x="6781409" y="4147457"/>
            <a:ext cx="47313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D</a:t>
            </a:r>
            <a:endParaRPr kumimoji="1" lang="zh-CN" altLang="en-US" sz="24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6"/>
          <a:stretch>
            <a:fillRect/>
          </a:stretch>
        </p:blipFill>
        <p:spPr>
          <a:xfrm>
            <a:off x="7542349" y="4662714"/>
            <a:ext cx="3770237" cy="1559121"/>
          </a:xfrm>
          <a:prstGeom prst="rect">
            <a:avLst/>
          </a:prstGeom>
        </p:spPr>
      </p:pic>
    </p:spTree>
    <p:extLst>
      <p:ext uri="{BB962C8B-B14F-4D97-AF65-F5344CB8AC3E}">
        <p14:creationId xmlns:p14="http://schemas.microsoft.com/office/powerpoint/2010/main" val="1068571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、若利用电平的变化与否表示信息，且相邻脉冲用电平有跳变表示</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，无跳变表示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，则该编码类型属于（）</a:t>
            </a:r>
          </a:p>
          <a:p>
            <a:pPr>
              <a:lnSpc>
                <a:spcPct val="150000"/>
              </a:lnSpc>
            </a:pPr>
            <a:r>
              <a:rPr lang="en-US" altLang="zh-CN" sz="2400" b="0" dirty="0">
                <a:solidFill>
                  <a:schemeClr val="tx1"/>
                </a:solidFill>
                <a:latin typeface="Microsoft YaHei" charset="-122"/>
                <a:ea typeface="Microsoft YaHei" charset="-122"/>
                <a:cs typeface="Microsoft YaHei" charset="-122"/>
              </a:rPr>
              <a:t>A:AMI</a:t>
            </a:r>
            <a:r>
              <a:rPr lang="zh-CN" altLang="en-US" sz="2400" b="0" dirty="0">
                <a:solidFill>
                  <a:schemeClr val="tx1"/>
                </a:solidFill>
                <a:latin typeface="Microsoft YaHei" charset="-122"/>
                <a:ea typeface="Microsoft YaHei" charset="-122"/>
                <a:cs typeface="Microsoft YaHei" charset="-122"/>
              </a:rPr>
              <a:t>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差分码</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米勒码 </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归零码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38369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、若利用电平的变化与否表示信息，且相邻脉冲用电平有跳变表示</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，无跳变表示</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，则该编码类型属于（</a:t>
            </a:r>
            <a:r>
              <a:rPr lang="en-US" altLang="zh-CN" sz="2400" b="0" dirty="0">
                <a:solidFill>
                  <a:srgbClr val="FF0000"/>
                </a:solidFill>
                <a:latin typeface="Microsoft YaHei" charset="-122"/>
                <a:ea typeface="Microsoft YaHei" charset="-122"/>
                <a:cs typeface="Microsoft YaHei" charset="-122"/>
              </a:rPr>
              <a:t> B </a:t>
            </a:r>
            <a:r>
              <a:rPr lang="zh-CN" altLang="en-US" sz="2400" b="0" dirty="0">
                <a:solidFill>
                  <a:schemeClr val="tx1"/>
                </a:solidFill>
                <a:latin typeface="Microsoft YaHei" charset="-122"/>
                <a:ea typeface="Microsoft YaHei" charset="-122"/>
                <a:cs typeface="Microsoft YaHei" charset="-122"/>
              </a:rPr>
              <a:t>）</a:t>
            </a:r>
          </a:p>
          <a:p>
            <a:pPr>
              <a:lnSpc>
                <a:spcPct val="150000"/>
              </a:lnSpc>
            </a:pPr>
            <a:r>
              <a:rPr lang="en-US" altLang="zh-CN" sz="2400" b="0" dirty="0">
                <a:solidFill>
                  <a:schemeClr val="tx1"/>
                </a:solidFill>
                <a:latin typeface="Microsoft YaHei" charset="-122"/>
                <a:ea typeface="Microsoft YaHei" charset="-122"/>
                <a:cs typeface="Microsoft YaHei" charset="-122"/>
              </a:rPr>
              <a:t>A:AMI</a:t>
            </a:r>
            <a:r>
              <a:rPr lang="zh-CN" altLang="en-US" sz="2400" b="0" dirty="0">
                <a:solidFill>
                  <a:schemeClr val="tx1"/>
                </a:solidFill>
                <a:latin typeface="Microsoft YaHei" charset="-122"/>
                <a:ea typeface="Microsoft YaHei" charset="-122"/>
                <a:cs typeface="Microsoft YaHei" charset="-122"/>
              </a:rPr>
              <a:t>码</a:t>
            </a:r>
          </a:p>
          <a:p>
            <a:pPr>
              <a:lnSpc>
                <a:spcPct val="150000"/>
              </a:lnSpc>
            </a:pP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差分码</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米勒码 </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归零码</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541008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632860" y="1166842"/>
            <a:ext cx="10926280" cy="452431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一、将数据映射为脉冲信号的</a:t>
            </a:r>
            <a:r>
              <a:rPr lang="zh-CN" altLang="en-US" sz="2400" dirty="0">
                <a:solidFill>
                  <a:srgbClr val="FF0000"/>
                </a:solidFill>
                <a:latin typeface="Microsoft YaHei" charset="-122"/>
                <a:ea typeface="Microsoft YaHei" charset="-122"/>
                <a:cs typeface="Microsoft YaHei" charset="-122"/>
              </a:rPr>
              <a:t>信号码</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、单极不归零码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、双极不归零码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单极归零码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双极归零码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、差分码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相对码</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二、将数字基带信号的基本码型变换为适合传输的数字传输基带</a:t>
            </a:r>
            <a:r>
              <a:rPr lang="zh-CN" altLang="en-US" sz="2400" dirty="0">
                <a:solidFill>
                  <a:srgbClr val="FF0000"/>
                </a:solidFill>
                <a:latin typeface="Microsoft YaHei" charset="-122"/>
                <a:ea typeface="Microsoft YaHei" charset="-122"/>
                <a:cs typeface="Microsoft YaHei" charset="-122"/>
              </a:rPr>
              <a:t>传输码</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AMI</a:t>
            </a:r>
            <a:r>
              <a:rPr lang="zh-CN" altLang="en-US" sz="2400" dirty="0">
                <a:latin typeface="Microsoft YaHei" charset="-122"/>
                <a:ea typeface="Microsoft YaHei" charset="-122"/>
                <a:cs typeface="Microsoft YaHei" charset="-122"/>
              </a:rPr>
              <a:t>码；双相码；米勒码；</a:t>
            </a:r>
            <a:r>
              <a:rPr lang="en-US" altLang="zh-CN" sz="2400" dirty="0">
                <a:latin typeface="Microsoft YaHei" charset="-122"/>
                <a:ea typeface="Microsoft YaHei" charset="-122"/>
                <a:cs typeface="Microsoft YaHei" charset="-122"/>
              </a:rPr>
              <a:t>CMI</a:t>
            </a:r>
            <a:r>
              <a:rPr lang="zh-CN" altLang="en-US" sz="2400" dirty="0">
                <a:latin typeface="Microsoft YaHei" charset="-122"/>
                <a:ea typeface="Microsoft YaHei" charset="-122"/>
                <a:cs typeface="Microsoft YaHei" charset="-122"/>
              </a:rPr>
              <a:t>码；</a:t>
            </a:r>
            <a:r>
              <a:rPr lang="en-US" altLang="zh-CN" sz="2400" dirty="0" err="1">
                <a:latin typeface="Microsoft YaHei" charset="-122"/>
                <a:ea typeface="Microsoft YaHei" charset="-122"/>
                <a:cs typeface="Microsoft YaHei" charset="-122"/>
              </a:rPr>
              <a:t>nBmB</a:t>
            </a:r>
            <a:r>
              <a:rPr lang="zh-CN" altLang="en-US" sz="2400" dirty="0">
                <a:latin typeface="Microsoft YaHei" charset="-122"/>
                <a:ea typeface="Microsoft YaHei" charset="-122"/>
                <a:cs typeface="Microsoft YaHei" charset="-122"/>
              </a:rPr>
              <a:t>码；</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nBmT</a:t>
            </a:r>
            <a:r>
              <a:rPr lang="zh-CN" altLang="en-US" sz="2400" dirty="0">
                <a:latin typeface="Microsoft YaHei" charset="-122"/>
                <a:ea typeface="Microsoft YaHei" charset="-122"/>
                <a:cs typeface="Microsoft YaHei" charset="-122"/>
              </a:rPr>
              <a:t>码；</a:t>
            </a:r>
          </a:p>
        </p:txBody>
      </p:sp>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 name="右大括号 1">
            <a:extLst>
              <a:ext uri="{FF2B5EF4-FFF2-40B4-BE49-F238E27FC236}">
                <a16:creationId xmlns:a16="http://schemas.microsoft.com/office/drawing/2014/main" id="{2EC7A156-EB78-7F4B-B2A5-96EC8ED94FD5}"/>
              </a:ext>
            </a:extLst>
          </p:cNvPr>
          <p:cNvSpPr/>
          <p:nvPr/>
        </p:nvSpPr>
        <p:spPr>
          <a:xfrm>
            <a:off x="4243940" y="1932710"/>
            <a:ext cx="317634" cy="176229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8D6BCD35-A1B3-8144-B415-AF4402D888D5}"/>
              </a:ext>
            </a:extLst>
          </p:cNvPr>
          <p:cNvSpPr/>
          <p:nvPr/>
        </p:nvSpPr>
        <p:spPr>
          <a:xfrm>
            <a:off x="4965348" y="2629193"/>
            <a:ext cx="1107996"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绝对码</a:t>
            </a:r>
            <a:endParaRPr lang="zh-CN" altLang="en-US" sz="2400" dirty="0"/>
          </a:p>
        </p:txBody>
      </p:sp>
    </p:spTree>
    <p:extLst>
      <p:ext uri="{BB962C8B-B14F-4D97-AF65-F5344CB8AC3E}">
        <p14:creationId xmlns:p14="http://schemas.microsoft.com/office/powerpoint/2010/main" val="2014151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332720" cy="279704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一、信号交替反转码（</a:t>
            </a:r>
            <a:r>
              <a:rPr lang="en-US" altLang="zh-CN" sz="2400" dirty="0">
                <a:latin typeface="Microsoft YaHei" charset="-122"/>
                <a:ea typeface="Microsoft YaHei" charset="-122"/>
                <a:cs typeface="Microsoft YaHei" charset="-122"/>
              </a:rPr>
              <a:t>Alternative Mark Inversion</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AMI</a:t>
            </a:r>
            <a:r>
              <a:rPr lang="zh-CN" altLang="en-US" sz="2400" dirty="0">
                <a:latin typeface="Microsoft YaHei" charset="-122"/>
                <a:ea typeface="Microsoft YaHei" charset="-122"/>
                <a:cs typeface="Microsoft YaHei" charset="-122"/>
              </a:rPr>
              <a:t>码）</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、用</a:t>
            </a:r>
            <a:r>
              <a:rPr lang="en-US" altLang="zh-CN" sz="2400" dirty="0">
                <a:solidFill>
                  <a:srgbClr val="FF0000"/>
                </a:solidFill>
                <a:latin typeface="Microsoft YaHei" charset="-122"/>
                <a:ea typeface="Microsoft YaHei" charset="-122"/>
                <a:cs typeface="Microsoft YaHei" charset="-122"/>
              </a:rPr>
              <a:t>3</a:t>
            </a:r>
            <a:r>
              <a:rPr lang="zh-CN" altLang="en-US" sz="2400" dirty="0">
                <a:solidFill>
                  <a:srgbClr val="FF0000"/>
                </a:solidFill>
                <a:latin typeface="Microsoft YaHei" charset="-122"/>
                <a:ea typeface="Microsoft YaHei" charset="-122"/>
                <a:cs typeface="Microsoft YaHei" charset="-122"/>
              </a:rPr>
              <a:t>种电平</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正电平、负电平、零电平</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进行编码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：零电平表示</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交替</a:t>
            </a:r>
            <a:r>
              <a:rPr lang="zh-CN" altLang="en-US" sz="2400" dirty="0">
                <a:latin typeface="Microsoft YaHei" charset="-122"/>
                <a:ea typeface="Microsoft YaHei" charset="-122"/>
                <a:cs typeface="Microsoft YaHei" charset="-122"/>
              </a:rPr>
              <a:t>用正电平和负电平表示，且在脉冲持续的中间时刻回归零电平</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例如：</a:t>
            </a:r>
            <a:r>
              <a:rPr lang="en-US" altLang="zh-CN" sz="2400" dirty="0">
                <a:latin typeface="Microsoft YaHei" charset="-122"/>
                <a:ea typeface="Microsoft YaHei" charset="-122"/>
                <a:cs typeface="Microsoft YaHei" charset="-122"/>
              </a:rPr>
              <a:t>100001000011000011</a:t>
            </a:r>
          </a:p>
        </p:txBody>
      </p:sp>
      <p:graphicFrame>
        <p:nvGraphicFramePr>
          <p:cNvPr id="6" name="表格 5"/>
          <p:cNvGraphicFramePr>
            <a:graphicFrameLocks noGrp="1"/>
          </p:cNvGraphicFramePr>
          <p:nvPr>
            <p:extLst>
              <p:ext uri="{D42A27DB-BD31-4B8C-83A1-F6EECF244321}">
                <p14:modId xmlns:p14="http://schemas.microsoft.com/office/powerpoint/2010/main" val="960591727"/>
              </p:ext>
            </p:extLst>
          </p:nvPr>
        </p:nvGraphicFramePr>
        <p:xfrm>
          <a:off x="1005499" y="4337159"/>
          <a:ext cx="10074726" cy="839742"/>
        </p:xfrm>
        <a:graphic>
          <a:graphicData uri="http://schemas.openxmlformats.org/drawingml/2006/table">
            <a:tbl>
              <a:tblPr firstRow="1" bandRow="1">
                <a:tableStyleId>{5940675A-B579-460E-94D1-54222C63F5DA}</a:tableStyleId>
              </a:tblPr>
              <a:tblGrid>
                <a:gridCol w="559707">
                  <a:extLst>
                    <a:ext uri="{9D8B030D-6E8A-4147-A177-3AD203B41FA5}">
                      <a16:colId xmlns:a16="http://schemas.microsoft.com/office/drawing/2014/main" val="20000"/>
                    </a:ext>
                  </a:extLst>
                </a:gridCol>
                <a:gridCol w="559707">
                  <a:extLst>
                    <a:ext uri="{9D8B030D-6E8A-4147-A177-3AD203B41FA5}">
                      <a16:colId xmlns:a16="http://schemas.microsoft.com/office/drawing/2014/main" val="20001"/>
                    </a:ext>
                  </a:extLst>
                </a:gridCol>
                <a:gridCol w="559707">
                  <a:extLst>
                    <a:ext uri="{9D8B030D-6E8A-4147-A177-3AD203B41FA5}">
                      <a16:colId xmlns:a16="http://schemas.microsoft.com/office/drawing/2014/main" val="20002"/>
                    </a:ext>
                  </a:extLst>
                </a:gridCol>
                <a:gridCol w="559707">
                  <a:extLst>
                    <a:ext uri="{9D8B030D-6E8A-4147-A177-3AD203B41FA5}">
                      <a16:colId xmlns:a16="http://schemas.microsoft.com/office/drawing/2014/main" val="20003"/>
                    </a:ext>
                  </a:extLst>
                </a:gridCol>
                <a:gridCol w="559707">
                  <a:extLst>
                    <a:ext uri="{9D8B030D-6E8A-4147-A177-3AD203B41FA5}">
                      <a16:colId xmlns:a16="http://schemas.microsoft.com/office/drawing/2014/main" val="20004"/>
                    </a:ext>
                  </a:extLst>
                </a:gridCol>
                <a:gridCol w="559707">
                  <a:extLst>
                    <a:ext uri="{9D8B030D-6E8A-4147-A177-3AD203B41FA5}">
                      <a16:colId xmlns:a16="http://schemas.microsoft.com/office/drawing/2014/main" val="20005"/>
                    </a:ext>
                  </a:extLst>
                </a:gridCol>
                <a:gridCol w="559707">
                  <a:extLst>
                    <a:ext uri="{9D8B030D-6E8A-4147-A177-3AD203B41FA5}">
                      <a16:colId xmlns:a16="http://schemas.microsoft.com/office/drawing/2014/main" val="20006"/>
                    </a:ext>
                  </a:extLst>
                </a:gridCol>
                <a:gridCol w="559707">
                  <a:extLst>
                    <a:ext uri="{9D8B030D-6E8A-4147-A177-3AD203B41FA5}">
                      <a16:colId xmlns:a16="http://schemas.microsoft.com/office/drawing/2014/main" val="20007"/>
                    </a:ext>
                  </a:extLst>
                </a:gridCol>
                <a:gridCol w="559707">
                  <a:extLst>
                    <a:ext uri="{9D8B030D-6E8A-4147-A177-3AD203B41FA5}">
                      <a16:colId xmlns:a16="http://schemas.microsoft.com/office/drawing/2014/main" val="20008"/>
                    </a:ext>
                  </a:extLst>
                </a:gridCol>
                <a:gridCol w="559707">
                  <a:extLst>
                    <a:ext uri="{9D8B030D-6E8A-4147-A177-3AD203B41FA5}">
                      <a16:colId xmlns:a16="http://schemas.microsoft.com/office/drawing/2014/main" val="20009"/>
                    </a:ext>
                  </a:extLst>
                </a:gridCol>
                <a:gridCol w="559707">
                  <a:extLst>
                    <a:ext uri="{9D8B030D-6E8A-4147-A177-3AD203B41FA5}">
                      <a16:colId xmlns:a16="http://schemas.microsoft.com/office/drawing/2014/main" val="20010"/>
                    </a:ext>
                  </a:extLst>
                </a:gridCol>
                <a:gridCol w="559707">
                  <a:extLst>
                    <a:ext uri="{9D8B030D-6E8A-4147-A177-3AD203B41FA5}">
                      <a16:colId xmlns:a16="http://schemas.microsoft.com/office/drawing/2014/main" val="20011"/>
                    </a:ext>
                  </a:extLst>
                </a:gridCol>
                <a:gridCol w="559707">
                  <a:extLst>
                    <a:ext uri="{9D8B030D-6E8A-4147-A177-3AD203B41FA5}">
                      <a16:colId xmlns:a16="http://schemas.microsoft.com/office/drawing/2014/main" val="20012"/>
                    </a:ext>
                  </a:extLst>
                </a:gridCol>
                <a:gridCol w="559707">
                  <a:extLst>
                    <a:ext uri="{9D8B030D-6E8A-4147-A177-3AD203B41FA5}">
                      <a16:colId xmlns:a16="http://schemas.microsoft.com/office/drawing/2014/main" val="20013"/>
                    </a:ext>
                  </a:extLst>
                </a:gridCol>
                <a:gridCol w="559707">
                  <a:extLst>
                    <a:ext uri="{9D8B030D-6E8A-4147-A177-3AD203B41FA5}">
                      <a16:colId xmlns:a16="http://schemas.microsoft.com/office/drawing/2014/main" val="20014"/>
                    </a:ext>
                  </a:extLst>
                </a:gridCol>
                <a:gridCol w="559707">
                  <a:extLst>
                    <a:ext uri="{9D8B030D-6E8A-4147-A177-3AD203B41FA5}">
                      <a16:colId xmlns:a16="http://schemas.microsoft.com/office/drawing/2014/main" val="20015"/>
                    </a:ext>
                  </a:extLst>
                </a:gridCol>
                <a:gridCol w="559707">
                  <a:extLst>
                    <a:ext uri="{9D8B030D-6E8A-4147-A177-3AD203B41FA5}">
                      <a16:colId xmlns:a16="http://schemas.microsoft.com/office/drawing/2014/main" val="20016"/>
                    </a:ext>
                  </a:extLst>
                </a:gridCol>
                <a:gridCol w="559707">
                  <a:extLst>
                    <a:ext uri="{9D8B030D-6E8A-4147-A177-3AD203B41FA5}">
                      <a16:colId xmlns:a16="http://schemas.microsoft.com/office/drawing/2014/main" val="20017"/>
                    </a:ext>
                  </a:extLst>
                </a:gridCol>
              </a:tblGrid>
              <a:tr h="251691">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443502">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bl>
          </a:graphicData>
        </a:graphic>
      </p:graphicFrame>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163239329"/>
              </p:ext>
            </p:extLst>
          </p:nvPr>
        </p:nvGraphicFramePr>
        <p:xfrm>
          <a:off x="1258548" y="2281444"/>
          <a:ext cx="10074726" cy="839742"/>
        </p:xfrm>
        <a:graphic>
          <a:graphicData uri="http://schemas.openxmlformats.org/drawingml/2006/table">
            <a:tbl>
              <a:tblPr firstRow="1" bandRow="1">
                <a:tableStyleId>{5940675A-B579-460E-94D1-54222C63F5DA}</a:tableStyleId>
              </a:tblPr>
              <a:tblGrid>
                <a:gridCol w="559707">
                  <a:extLst>
                    <a:ext uri="{9D8B030D-6E8A-4147-A177-3AD203B41FA5}">
                      <a16:colId xmlns:a16="http://schemas.microsoft.com/office/drawing/2014/main" val="20000"/>
                    </a:ext>
                  </a:extLst>
                </a:gridCol>
                <a:gridCol w="559707">
                  <a:extLst>
                    <a:ext uri="{9D8B030D-6E8A-4147-A177-3AD203B41FA5}">
                      <a16:colId xmlns:a16="http://schemas.microsoft.com/office/drawing/2014/main" val="20001"/>
                    </a:ext>
                  </a:extLst>
                </a:gridCol>
                <a:gridCol w="559707">
                  <a:extLst>
                    <a:ext uri="{9D8B030D-6E8A-4147-A177-3AD203B41FA5}">
                      <a16:colId xmlns:a16="http://schemas.microsoft.com/office/drawing/2014/main" val="20002"/>
                    </a:ext>
                  </a:extLst>
                </a:gridCol>
                <a:gridCol w="559707">
                  <a:extLst>
                    <a:ext uri="{9D8B030D-6E8A-4147-A177-3AD203B41FA5}">
                      <a16:colId xmlns:a16="http://schemas.microsoft.com/office/drawing/2014/main" val="20003"/>
                    </a:ext>
                  </a:extLst>
                </a:gridCol>
                <a:gridCol w="559707">
                  <a:extLst>
                    <a:ext uri="{9D8B030D-6E8A-4147-A177-3AD203B41FA5}">
                      <a16:colId xmlns:a16="http://schemas.microsoft.com/office/drawing/2014/main" val="20004"/>
                    </a:ext>
                  </a:extLst>
                </a:gridCol>
                <a:gridCol w="559707">
                  <a:extLst>
                    <a:ext uri="{9D8B030D-6E8A-4147-A177-3AD203B41FA5}">
                      <a16:colId xmlns:a16="http://schemas.microsoft.com/office/drawing/2014/main" val="20005"/>
                    </a:ext>
                  </a:extLst>
                </a:gridCol>
                <a:gridCol w="559707">
                  <a:extLst>
                    <a:ext uri="{9D8B030D-6E8A-4147-A177-3AD203B41FA5}">
                      <a16:colId xmlns:a16="http://schemas.microsoft.com/office/drawing/2014/main" val="20006"/>
                    </a:ext>
                  </a:extLst>
                </a:gridCol>
                <a:gridCol w="559707">
                  <a:extLst>
                    <a:ext uri="{9D8B030D-6E8A-4147-A177-3AD203B41FA5}">
                      <a16:colId xmlns:a16="http://schemas.microsoft.com/office/drawing/2014/main" val="20007"/>
                    </a:ext>
                  </a:extLst>
                </a:gridCol>
                <a:gridCol w="559707">
                  <a:extLst>
                    <a:ext uri="{9D8B030D-6E8A-4147-A177-3AD203B41FA5}">
                      <a16:colId xmlns:a16="http://schemas.microsoft.com/office/drawing/2014/main" val="20008"/>
                    </a:ext>
                  </a:extLst>
                </a:gridCol>
                <a:gridCol w="559707">
                  <a:extLst>
                    <a:ext uri="{9D8B030D-6E8A-4147-A177-3AD203B41FA5}">
                      <a16:colId xmlns:a16="http://schemas.microsoft.com/office/drawing/2014/main" val="20009"/>
                    </a:ext>
                  </a:extLst>
                </a:gridCol>
                <a:gridCol w="559707">
                  <a:extLst>
                    <a:ext uri="{9D8B030D-6E8A-4147-A177-3AD203B41FA5}">
                      <a16:colId xmlns:a16="http://schemas.microsoft.com/office/drawing/2014/main" val="20010"/>
                    </a:ext>
                  </a:extLst>
                </a:gridCol>
                <a:gridCol w="559707">
                  <a:extLst>
                    <a:ext uri="{9D8B030D-6E8A-4147-A177-3AD203B41FA5}">
                      <a16:colId xmlns:a16="http://schemas.microsoft.com/office/drawing/2014/main" val="20011"/>
                    </a:ext>
                  </a:extLst>
                </a:gridCol>
                <a:gridCol w="559707">
                  <a:extLst>
                    <a:ext uri="{9D8B030D-6E8A-4147-A177-3AD203B41FA5}">
                      <a16:colId xmlns:a16="http://schemas.microsoft.com/office/drawing/2014/main" val="20012"/>
                    </a:ext>
                  </a:extLst>
                </a:gridCol>
                <a:gridCol w="559707">
                  <a:extLst>
                    <a:ext uri="{9D8B030D-6E8A-4147-A177-3AD203B41FA5}">
                      <a16:colId xmlns:a16="http://schemas.microsoft.com/office/drawing/2014/main" val="20013"/>
                    </a:ext>
                  </a:extLst>
                </a:gridCol>
                <a:gridCol w="559707">
                  <a:extLst>
                    <a:ext uri="{9D8B030D-6E8A-4147-A177-3AD203B41FA5}">
                      <a16:colId xmlns:a16="http://schemas.microsoft.com/office/drawing/2014/main" val="20014"/>
                    </a:ext>
                  </a:extLst>
                </a:gridCol>
                <a:gridCol w="559707">
                  <a:extLst>
                    <a:ext uri="{9D8B030D-6E8A-4147-A177-3AD203B41FA5}">
                      <a16:colId xmlns:a16="http://schemas.microsoft.com/office/drawing/2014/main" val="20015"/>
                    </a:ext>
                  </a:extLst>
                </a:gridCol>
                <a:gridCol w="559707">
                  <a:extLst>
                    <a:ext uri="{9D8B030D-6E8A-4147-A177-3AD203B41FA5}">
                      <a16:colId xmlns:a16="http://schemas.microsoft.com/office/drawing/2014/main" val="20016"/>
                    </a:ext>
                  </a:extLst>
                </a:gridCol>
                <a:gridCol w="559707">
                  <a:extLst>
                    <a:ext uri="{9D8B030D-6E8A-4147-A177-3AD203B41FA5}">
                      <a16:colId xmlns:a16="http://schemas.microsoft.com/office/drawing/2014/main" val="20017"/>
                    </a:ext>
                  </a:extLst>
                </a:gridCol>
              </a:tblGrid>
              <a:tr h="251691">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443502">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bl>
          </a:graphicData>
        </a:graphic>
      </p:graphicFrame>
      <p:pic>
        <p:nvPicPr>
          <p:cNvPr id="11" name="图片 10"/>
          <p:cNvPicPr>
            <a:picLocks noChangeAspect="1"/>
          </p:cNvPicPr>
          <p:nvPr/>
        </p:nvPicPr>
        <p:blipFill>
          <a:blip r:embed="rId4"/>
          <a:stretch>
            <a:fillRect/>
          </a:stretch>
        </p:blipFill>
        <p:spPr>
          <a:xfrm>
            <a:off x="1511620" y="3256321"/>
            <a:ext cx="8857023" cy="2920933"/>
          </a:xfrm>
          <a:prstGeom prst="rect">
            <a:avLst/>
          </a:prstGeom>
        </p:spPr>
      </p:pic>
      <p:sp>
        <p:nvSpPr>
          <p:cNvPr id="5" name="TextBox 4"/>
          <p:cNvSpPr txBox="1"/>
          <p:nvPr/>
        </p:nvSpPr>
        <p:spPr>
          <a:xfrm>
            <a:off x="94646" y="1237522"/>
            <a:ext cx="1033272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一、信号交替反转码（</a:t>
            </a:r>
            <a:r>
              <a:rPr lang="en-US" altLang="zh-CN" sz="2400" dirty="0">
                <a:latin typeface="Microsoft YaHei" charset="-122"/>
                <a:ea typeface="Microsoft YaHei" charset="-122"/>
                <a:cs typeface="Microsoft YaHei" charset="-122"/>
              </a:rPr>
              <a:t>Alternative Mark Inversion</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AMI</a:t>
            </a:r>
            <a:r>
              <a:rPr lang="zh-CN" altLang="en-US" sz="2400" dirty="0">
                <a:latin typeface="Microsoft YaHei" charset="-122"/>
                <a:ea typeface="Microsoft YaHei" charset="-122"/>
                <a:cs typeface="Microsoft YaHei" charset="-122"/>
              </a:rPr>
              <a:t>码）</a:t>
            </a:r>
          </a:p>
        </p:txBody>
      </p:sp>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521802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415" y="1237522"/>
            <a:ext cx="10484485"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二、双相码</a:t>
            </a:r>
            <a:r>
              <a:rPr lang="en-US" altLang="zh-CN" sz="2400" dirty="0">
                <a:latin typeface="Microsoft YaHei" charset="-122"/>
                <a:ea typeface="Microsoft YaHei" charset="-122"/>
                <a:cs typeface="Microsoft YaHei" charset="-122"/>
              </a:rPr>
              <a:t>(Biphase Code)</a:t>
            </a:r>
            <a:r>
              <a:rPr lang="zh-CN" altLang="en-US" sz="2400" dirty="0">
                <a:latin typeface="Microsoft YaHei" charset="-122"/>
                <a:ea typeface="Microsoft YaHei" charset="-122"/>
                <a:cs typeface="Microsoft YaHei" charset="-122"/>
              </a:rPr>
              <a:t>，又叫曼彻斯特</a:t>
            </a:r>
            <a:r>
              <a:rPr lang="en-US" altLang="zh-CN" sz="2400" dirty="0">
                <a:latin typeface="Microsoft YaHei" charset="-122"/>
                <a:ea typeface="Microsoft YaHei" charset="-122"/>
                <a:cs typeface="Microsoft YaHei" charset="-122"/>
              </a:rPr>
              <a:t>(Manchester)</a:t>
            </a:r>
            <a:r>
              <a:rPr lang="zh-CN" altLang="en-US" sz="2400" dirty="0">
                <a:latin typeface="Microsoft YaHei" charset="-122"/>
                <a:ea typeface="Microsoft YaHei" charset="-122"/>
                <a:cs typeface="Microsoft YaHei" charset="-122"/>
              </a:rPr>
              <a:t>码</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、只有正负电平，脉冲持续时间的中间时刻都要进行</a:t>
            </a:r>
            <a:r>
              <a:rPr lang="zh-CN" altLang="en-US" sz="2400" dirty="0">
                <a:solidFill>
                  <a:srgbClr val="FF0000"/>
                </a:solidFill>
                <a:latin typeface="Microsoft YaHei" charset="-122"/>
                <a:ea typeface="Microsoft YaHei" charset="-122"/>
                <a:cs typeface="Microsoft YaHei" charset="-122"/>
              </a:rPr>
              <a:t>电平跳变</a:t>
            </a:r>
            <a:r>
              <a:rPr lang="zh-CN" altLang="en-US" sz="2400" dirty="0">
                <a:latin typeface="Microsoft YaHei" charset="-122"/>
                <a:ea typeface="Microsoft YaHei" charset="-122"/>
                <a:cs typeface="Microsoft YaHei" charset="-122"/>
              </a:rPr>
              <a:t>。 </a:t>
            </a: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：一个脉冲时间内从正电平跳到负电平（</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正负</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数字</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：一个脉冲时间内从负电平跳到正电平（</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负正</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4"/>
          <a:srcRect t="21418"/>
          <a:stretch/>
        </p:blipFill>
        <p:spPr>
          <a:xfrm>
            <a:off x="4680154" y="4784271"/>
            <a:ext cx="6858000" cy="1946068"/>
          </a:xfrm>
          <a:prstGeom prst="rect">
            <a:avLst/>
          </a:prstGeom>
        </p:spPr>
      </p:pic>
      <p:sp>
        <p:nvSpPr>
          <p:cNvPr id="6" name="矩形 5"/>
          <p:cNvSpPr/>
          <p:nvPr/>
        </p:nvSpPr>
        <p:spPr>
          <a:xfrm>
            <a:off x="163415" y="52353"/>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6.4.2.7</a:t>
            </a:r>
            <a:r>
              <a:rPr lang="zh-CN" altLang="en-US" sz="1200" dirty="0">
                <a:solidFill>
                  <a:schemeClr val="bg1">
                    <a:lumMod val="75000"/>
                  </a:schemeClr>
                </a:solidFill>
                <a:latin typeface="Helvetica Neue For Number" charset="0"/>
              </a:rPr>
              <a:t>双相码</a:t>
            </a:r>
            <a:endParaRPr lang="zh-CN" altLang="en-US" sz="1200" dirty="0">
              <a:solidFill>
                <a:schemeClr val="bg1">
                  <a:lumMod val="75000"/>
                </a:schemeClr>
              </a:solidFill>
            </a:endParaRPr>
          </a:p>
        </p:txBody>
      </p:sp>
      <p:sp>
        <p:nvSpPr>
          <p:cNvPr id="9" name="文本框 8"/>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4680154" y="4269142"/>
            <a:ext cx="6858000" cy="2476500"/>
          </a:xfrm>
          <a:prstGeom prst="rect">
            <a:avLst/>
          </a:prstGeom>
        </p:spPr>
      </p:pic>
      <p:sp>
        <p:nvSpPr>
          <p:cNvPr id="7" name="TextBox 4"/>
          <p:cNvSpPr txBox="1"/>
          <p:nvPr/>
        </p:nvSpPr>
        <p:spPr>
          <a:xfrm>
            <a:off x="163415" y="1237522"/>
            <a:ext cx="10484485"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二、双相码</a:t>
            </a:r>
            <a:r>
              <a:rPr lang="en-US" altLang="zh-CN" sz="2400" dirty="0">
                <a:latin typeface="Microsoft YaHei" charset="-122"/>
                <a:ea typeface="Microsoft YaHei" charset="-122"/>
                <a:cs typeface="Microsoft YaHei" charset="-122"/>
              </a:rPr>
              <a:t>(Biphase Code)</a:t>
            </a:r>
            <a:r>
              <a:rPr lang="zh-CN" altLang="en-US" sz="2400" dirty="0">
                <a:latin typeface="Microsoft YaHei" charset="-122"/>
                <a:ea typeface="Microsoft YaHei" charset="-122"/>
                <a:cs typeface="Microsoft YaHei" charset="-122"/>
              </a:rPr>
              <a:t>，又叫曼彻斯特</a:t>
            </a:r>
            <a:r>
              <a:rPr lang="en-US" altLang="zh-CN" sz="2400" dirty="0">
                <a:latin typeface="Microsoft YaHei" charset="-122"/>
                <a:ea typeface="Microsoft YaHei" charset="-122"/>
                <a:cs typeface="Microsoft YaHei" charset="-122"/>
              </a:rPr>
              <a:t>(Manchester)</a:t>
            </a:r>
            <a:r>
              <a:rPr lang="zh-CN" altLang="en-US" sz="2400" dirty="0">
                <a:latin typeface="Microsoft YaHei" charset="-122"/>
                <a:ea typeface="Microsoft YaHei" charset="-122"/>
                <a:cs typeface="Microsoft YaHei" charset="-122"/>
              </a:rPr>
              <a:t>码</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、只有正负电平，脉冲持续时间的中间时刻都要进行</a:t>
            </a:r>
            <a:r>
              <a:rPr lang="zh-CN" altLang="en-US" sz="2400" dirty="0">
                <a:solidFill>
                  <a:srgbClr val="FF0000"/>
                </a:solidFill>
                <a:latin typeface="Microsoft YaHei" charset="-122"/>
                <a:ea typeface="Microsoft YaHei" charset="-122"/>
                <a:cs typeface="Microsoft YaHei" charset="-122"/>
              </a:rPr>
              <a:t>电平跳变</a:t>
            </a:r>
            <a:r>
              <a:rPr lang="zh-CN" altLang="en-US" sz="2400" dirty="0">
                <a:latin typeface="Microsoft YaHei" charset="-122"/>
                <a:ea typeface="Microsoft YaHei" charset="-122"/>
                <a:cs typeface="Microsoft YaHei" charset="-122"/>
              </a:rPr>
              <a:t>。 </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：正电平跳到负电平（</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正负</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：负电平跳到正电平（</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负正</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例如：</a:t>
            </a:r>
            <a:r>
              <a:rPr lang="en-US" altLang="zh-CN" sz="2400" dirty="0">
                <a:latin typeface="Microsoft YaHei" charset="-122"/>
                <a:ea typeface="Microsoft YaHei" charset="-122"/>
                <a:cs typeface="Microsoft YaHei" charset="-122"/>
              </a:rPr>
              <a:t>1100101101</a:t>
            </a:r>
          </a:p>
        </p:txBody>
      </p:sp>
      <p:sp>
        <p:nvSpPr>
          <p:cNvPr id="8" name="矩形 7"/>
          <p:cNvSpPr/>
          <p:nvPr/>
        </p:nvSpPr>
        <p:spPr>
          <a:xfrm>
            <a:off x="163415" y="52353"/>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6.4.2.7</a:t>
            </a:r>
            <a:r>
              <a:rPr lang="zh-CN" altLang="en-US" sz="1200" dirty="0">
                <a:solidFill>
                  <a:schemeClr val="bg1">
                    <a:lumMod val="75000"/>
                  </a:schemeClr>
                </a:solidFill>
                <a:latin typeface="Helvetica Neue For Number" charset="0"/>
              </a:rPr>
              <a:t>双相码</a:t>
            </a:r>
            <a:endParaRPr lang="zh-CN" altLang="en-US" sz="1200" dirty="0">
              <a:solidFill>
                <a:schemeClr val="bg1">
                  <a:lumMod val="75000"/>
                </a:schemeClr>
              </a:solidFill>
            </a:endParaRPr>
          </a:p>
        </p:txBody>
      </p:sp>
      <p:sp>
        <p:nvSpPr>
          <p:cNvPr id="9" name="文本框 8"/>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57425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002190"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二、双相码</a:t>
            </a:r>
            <a:r>
              <a:rPr lang="en-US" altLang="zh-CN" sz="2400" dirty="0">
                <a:latin typeface="Microsoft YaHei" charset="-122"/>
                <a:ea typeface="Microsoft YaHei" charset="-122"/>
                <a:cs typeface="Microsoft YaHei" charset="-122"/>
              </a:rPr>
              <a:t>(Biphase Code)</a:t>
            </a:r>
            <a:r>
              <a:rPr lang="zh-CN" altLang="en-US" sz="2400" dirty="0">
                <a:latin typeface="Microsoft YaHei" charset="-122"/>
                <a:ea typeface="Microsoft YaHei" charset="-122"/>
                <a:cs typeface="Microsoft YaHei" charset="-122"/>
              </a:rPr>
              <a:t>的一种码型：</a:t>
            </a:r>
            <a:r>
              <a:rPr lang="zh-CN" altLang="en-US" sz="2400" dirty="0">
                <a:solidFill>
                  <a:srgbClr val="FF0000"/>
                </a:solidFill>
                <a:latin typeface="Microsoft YaHei" charset="-122"/>
                <a:ea typeface="Microsoft YaHei" charset="-122"/>
                <a:cs typeface="Microsoft YaHei" charset="-122"/>
              </a:rPr>
              <a:t>差分双相码</a:t>
            </a:r>
            <a:r>
              <a:rPr lang="en-US" altLang="zh-CN" sz="2400" dirty="0">
                <a:solidFill>
                  <a:srgbClr val="FF0000"/>
                </a:solidFill>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差分曼彻斯特码</a:t>
            </a:r>
            <a:r>
              <a:rPr lang="en-US" altLang="zh-CN" sz="2400" dirty="0">
                <a:solidFill>
                  <a:srgbClr val="FF0000"/>
                </a:solidFill>
                <a:latin typeface="Microsoft YaHei" charset="-122"/>
                <a:ea typeface="Microsoft YaHei" charset="-122"/>
                <a:cs typeface="Microsoft YaHei" charset="-122"/>
              </a:rPr>
              <a:t>)</a:t>
            </a:r>
            <a:endParaRPr lang="zh-CN" altLang="en-US"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：相邻电平</a:t>
            </a:r>
            <a:r>
              <a:rPr lang="zh-CN" altLang="en-US" sz="2400" dirty="0">
                <a:solidFill>
                  <a:srgbClr val="FF0000"/>
                </a:solidFill>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：相邻电平</a:t>
            </a:r>
            <a:r>
              <a:rPr lang="zh-CN" altLang="en-US" sz="2400" dirty="0">
                <a:solidFill>
                  <a:srgbClr val="FF0000"/>
                </a:solidFill>
                <a:latin typeface="Microsoft YaHei" charset="-122"/>
                <a:ea typeface="Microsoft YaHei" charset="-122"/>
                <a:cs typeface="Microsoft YaHei" charset="-122"/>
              </a:rPr>
              <a:t>无</a:t>
            </a:r>
            <a:r>
              <a:rPr lang="zh-CN" altLang="en-US" sz="2400" dirty="0">
                <a:latin typeface="Microsoft YaHei" charset="-122"/>
                <a:ea typeface="Microsoft YaHei" charset="-122"/>
                <a:cs typeface="Microsoft YaHei" charset="-122"/>
              </a:rPr>
              <a:t>跳变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例如：</a:t>
            </a:r>
            <a:r>
              <a:rPr lang="en-US" altLang="zh-CN" sz="2400" dirty="0">
                <a:latin typeface="Microsoft YaHei" charset="-122"/>
                <a:ea typeface="Microsoft YaHei" charset="-122"/>
                <a:cs typeface="Microsoft YaHei" charset="-122"/>
                <a:sym typeface="+mn-ea"/>
              </a:rPr>
              <a:t> 1100101101</a:t>
            </a:r>
            <a:r>
              <a:rPr lang="zh-CN" altLang="en-US"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rPr>
              <a:t>默认初始为零电平）</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4488872" y="4278004"/>
            <a:ext cx="7703127" cy="2579995"/>
          </a:xfrm>
          <a:prstGeom prst="rect">
            <a:avLst/>
          </a:prstGeom>
        </p:spPr>
      </p:pic>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6.4.2</a:t>
            </a:r>
            <a:r>
              <a:rPr lang="zh-CN" altLang="en-US" sz="2400" b="0" dirty="0">
                <a:solidFill>
                  <a:schemeClr val="tx1"/>
                </a:solidFill>
                <a:latin typeface="Microsoft YaHei" charset="-122"/>
                <a:ea typeface="Microsoft YaHei" charset="-122"/>
                <a:cs typeface="Microsoft YaHei" charset="-122"/>
                <a:sym typeface="+mn-ea"/>
              </a:rPr>
              <a:t> 数字基带传输编码</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矩形 7"/>
          <p:cNvSpPr/>
          <p:nvPr/>
        </p:nvSpPr>
        <p:spPr>
          <a:xfrm>
            <a:off x="163415" y="52353"/>
            <a:ext cx="1116011"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6.4.2.7</a:t>
            </a:r>
            <a:r>
              <a:rPr lang="zh-CN" altLang="en-US" sz="1200" dirty="0">
                <a:solidFill>
                  <a:schemeClr val="bg1">
                    <a:lumMod val="75000"/>
                  </a:schemeClr>
                </a:solidFill>
                <a:latin typeface="Helvetica Neue For Number" charset="0"/>
              </a:rPr>
              <a:t>双相码</a:t>
            </a:r>
            <a:endParaRPr lang="zh-CN" altLang="en-US" sz="1200" dirty="0">
              <a:solidFill>
                <a:schemeClr val="bg1">
                  <a:lumMod val="75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4203</TotalTime>
  <Words>10393</Words>
  <Application>Microsoft Macintosh PowerPoint</Application>
  <PresentationFormat>宽屏</PresentationFormat>
  <Paragraphs>1709</Paragraphs>
  <Slides>185</Slides>
  <Notes>97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185</vt:i4>
      </vt:variant>
    </vt:vector>
  </HeadingPairs>
  <TitlesOfParts>
    <vt:vector size="195" baseType="lpstr">
      <vt:lpstr>黑体</vt:lpstr>
      <vt:lpstr>手札体-简粗体</vt:lpstr>
      <vt:lpstr>Microsoft YaHei</vt:lpstr>
      <vt:lpstr>Arial</vt:lpstr>
      <vt:lpstr>Calibri</vt:lpstr>
      <vt:lpstr>Calibri Light</vt:lpstr>
      <vt:lpstr>Cambria Math</vt:lpstr>
      <vt:lpstr>Helvetica Neue For Number</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627</cp:revision>
  <dcterms:created xsi:type="dcterms:W3CDTF">2018-07-13T08:58:18Z</dcterms:created>
  <dcterms:modified xsi:type="dcterms:W3CDTF">2020-08-25T10:45:12Z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